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6954825" cy="93091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A373259-BD69-4234-9B7A-A943C77D533F}">
  <a:tblStyle styleId="{AA373259-BD69-4234-9B7A-A943C77D533F}"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13763" cy="465455"/>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939466" y="0"/>
            <a:ext cx="3013763" cy="465455"/>
          </a:xfrm>
          <a:prstGeom prst="rect">
            <a:avLst/>
          </a:prstGeom>
          <a:noFill/>
          <a:ln>
            <a:noFill/>
          </a:ln>
        </p:spPr>
        <p:txBody>
          <a:bodyPr anchorCtr="0" anchor="t" bIns="91425" lIns="91425" spcFirstLastPara="1" rIns="91425" wrap="square" tIns="91425"/>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Shape 6"/>
          <p:cNvSpPr txBox="1"/>
          <p:nvPr>
            <p:ph idx="1" type="body"/>
          </p:nvPr>
        </p:nvSpPr>
        <p:spPr>
          <a:xfrm>
            <a:off x="695484" y="4421823"/>
            <a:ext cx="5563870" cy="4189095"/>
          </a:xfrm>
          <a:prstGeom prst="rect">
            <a:avLst/>
          </a:prstGeom>
          <a:noFill/>
          <a:ln>
            <a:noFill/>
          </a:ln>
        </p:spPr>
        <p:txBody>
          <a:bodyPr anchorCtr="0" anchor="t" bIns="91425" lIns="91425" spcFirstLastPara="1" rIns="91425" wrap="square" tIns="91425"/>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42029"/>
            <a:ext cx="3013763" cy="465455"/>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b="0" i="0" lang="es-E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Shape 8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87" name="Shape 8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9" name="Shape 239"/>
        <p:cNvGrpSpPr/>
        <p:nvPr/>
      </p:nvGrpSpPr>
      <p:grpSpPr>
        <a:xfrm>
          <a:off x="0" y="0"/>
          <a:ext cx="0" cy="0"/>
          <a:chOff x="0" y="0"/>
          <a:chExt cx="0" cy="0"/>
        </a:xfrm>
      </p:grpSpPr>
      <p:sp>
        <p:nvSpPr>
          <p:cNvPr id="240" name="Shape 240"/>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1" name="Shape 241"/>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42" name="Shape 242"/>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50" name="Shape 250"/>
        <p:cNvGrpSpPr/>
        <p:nvPr/>
      </p:nvGrpSpPr>
      <p:grpSpPr>
        <a:xfrm>
          <a:off x="0" y="0"/>
          <a:ext cx="0" cy="0"/>
          <a:chOff x="0" y="0"/>
          <a:chExt cx="0" cy="0"/>
        </a:xfrm>
      </p:grpSpPr>
      <p:sp>
        <p:nvSpPr>
          <p:cNvPr id="251" name="Shape 251"/>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2" name="Shape 252"/>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53" name="Shape 253"/>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72" name="Shape 272"/>
        <p:cNvGrpSpPr/>
        <p:nvPr/>
      </p:nvGrpSpPr>
      <p:grpSpPr>
        <a:xfrm>
          <a:off x="0" y="0"/>
          <a:ext cx="0" cy="0"/>
          <a:chOff x="0" y="0"/>
          <a:chExt cx="0" cy="0"/>
        </a:xfrm>
      </p:grpSpPr>
      <p:sp>
        <p:nvSpPr>
          <p:cNvPr id="273" name="Shape 273"/>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4" name="Shape 274"/>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75" name="Shape 275"/>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91" name="Shape 291"/>
        <p:cNvGrpSpPr/>
        <p:nvPr/>
      </p:nvGrpSpPr>
      <p:grpSpPr>
        <a:xfrm>
          <a:off x="0" y="0"/>
          <a:ext cx="0" cy="0"/>
          <a:chOff x="0" y="0"/>
          <a:chExt cx="0" cy="0"/>
        </a:xfrm>
      </p:grpSpPr>
      <p:sp>
        <p:nvSpPr>
          <p:cNvPr id="292" name="Shape 292"/>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Shape 293"/>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94" name="Shape 294"/>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04" name="Shape 304"/>
        <p:cNvGrpSpPr/>
        <p:nvPr/>
      </p:nvGrpSpPr>
      <p:grpSpPr>
        <a:xfrm>
          <a:off x="0" y="0"/>
          <a:ext cx="0" cy="0"/>
          <a:chOff x="0" y="0"/>
          <a:chExt cx="0" cy="0"/>
        </a:xfrm>
      </p:grpSpPr>
      <p:sp>
        <p:nvSpPr>
          <p:cNvPr id="305" name="Shape 30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6" name="Shape 30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07" name="Shape 30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315" name="Shape 315"/>
        <p:cNvGrpSpPr/>
        <p:nvPr/>
      </p:nvGrpSpPr>
      <p:grpSpPr>
        <a:xfrm>
          <a:off x="0" y="0"/>
          <a:ext cx="0" cy="0"/>
          <a:chOff x="0" y="0"/>
          <a:chExt cx="0" cy="0"/>
        </a:xfrm>
      </p:grpSpPr>
      <p:sp>
        <p:nvSpPr>
          <p:cNvPr id="316" name="Shape 316"/>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7" name="Shape 317"/>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18" name="Shape 318"/>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Shape 9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Shape 9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97" name="Shape 9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Shape 11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17" name="Shape 11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Shape 13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Shape 13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37" name="Shape 13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Shape 156"/>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57" name="Shape 157"/>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Shape 177"/>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Shape 178"/>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79" name="Shape 179"/>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Shape 200"/>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Shape 201"/>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02" name="Shape 202"/>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0" name="Shape 210"/>
        <p:cNvGrpSpPr/>
        <p:nvPr/>
      </p:nvGrpSpPr>
      <p:grpSpPr>
        <a:xfrm>
          <a:off x="0" y="0"/>
          <a:ext cx="0" cy="0"/>
          <a:chOff x="0" y="0"/>
          <a:chExt cx="0" cy="0"/>
        </a:xfrm>
      </p:grpSpPr>
      <p:sp>
        <p:nvSpPr>
          <p:cNvPr id="211" name="Shape 211"/>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2" name="Shape 212"/>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13" name="Shape 213"/>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3" name="Shape 223"/>
        <p:cNvGrpSpPr/>
        <p:nvPr/>
      </p:nvGrpSpPr>
      <p:grpSpPr>
        <a:xfrm>
          <a:off x="0" y="0"/>
          <a:ext cx="0" cy="0"/>
          <a:chOff x="0" y="0"/>
          <a:chExt cx="0" cy="0"/>
        </a:xfrm>
      </p:grpSpPr>
      <p:sp>
        <p:nvSpPr>
          <p:cNvPr id="224" name="Shape 224"/>
          <p:cNvSpPr/>
          <p:nvPr>
            <p:ph idx="2" type="sldImg"/>
          </p:nvPr>
        </p:nvSpPr>
        <p:spPr>
          <a:xfrm>
            <a:off x="1150938" y="698500"/>
            <a:ext cx="4652962" cy="3490913"/>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5" name="Shape 225"/>
          <p:cNvSpPr txBox="1"/>
          <p:nvPr>
            <p:ph idx="1" type="body"/>
          </p:nvPr>
        </p:nvSpPr>
        <p:spPr>
          <a:xfrm>
            <a:off x="695484" y="4421823"/>
            <a:ext cx="5563870" cy="4189095"/>
          </a:xfrm>
          <a:prstGeom prst="rect">
            <a:avLst/>
          </a:prstGeom>
          <a:noFill/>
          <a:ln>
            <a:noFill/>
          </a:ln>
        </p:spPr>
        <p:txBody>
          <a:bodyPr anchorCtr="0" anchor="t" bIns="46450" lIns="92925" spcFirstLastPara="1" rIns="92925" wrap="square" tIns="4645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26" name="Shape 226"/>
          <p:cNvSpPr txBox="1"/>
          <p:nvPr>
            <p:ph idx="12" type="sldNum"/>
          </p:nvPr>
        </p:nvSpPr>
        <p:spPr>
          <a:xfrm>
            <a:off x="3939466" y="8842029"/>
            <a:ext cx="3013763" cy="465455"/>
          </a:xfrm>
          <a:prstGeom prst="rect">
            <a:avLst/>
          </a:prstGeom>
          <a:noFill/>
          <a:ln>
            <a:noFill/>
          </a:ln>
        </p:spPr>
        <p:txBody>
          <a:bodyPr anchorCtr="0" anchor="b" bIns="46450" lIns="92925" spcFirstLastPara="1" rIns="92925" wrap="square" tIns="46450">
            <a:noAutofit/>
          </a:bodyPr>
          <a:lstStyle/>
          <a:p>
            <a:pPr indent="0" lvl="0" marL="0" marR="0" rtl="0" algn="r">
              <a:spcBef>
                <a:spcPts val="0"/>
              </a:spcBef>
              <a:spcAft>
                <a:spcPts val="0"/>
              </a:spcAft>
              <a:buNone/>
            </a:pPr>
            <a:fld id="{00000000-1234-1234-1234-123412341234}" type="slidenum">
              <a:rPr lang="es-E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iapositiva de título" type="title">
  <p:cSld name="TITLE">
    <p:spTree>
      <p:nvGrpSpPr>
        <p:cNvPr id="15" name="Shape 15"/>
        <p:cNvGrpSpPr/>
        <p:nvPr/>
      </p:nvGrpSpPr>
      <p:grpSpPr>
        <a:xfrm>
          <a:off x="0" y="0"/>
          <a:ext cx="0" cy="0"/>
          <a:chOff x="0" y="0"/>
          <a:chExt cx="0" cy="0"/>
        </a:xfrm>
      </p:grpSpPr>
      <p:sp>
        <p:nvSpPr>
          <p:cNvPr id="16" name="Shape 16"/>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7" name="Shape 17"/>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lstStyle>
            <a:lvl1pPr indent="0" lvl="0" marL="0" marR="0" rtl="0" algn="ctr">
              <a:spcBef>
                <a:spcPts val="640"/>
              </a:spcBef>
              <a:spcAft>
                <a:spcPts val="0"/>
              </a:spcAft>
              <a:buClr>
                <a:srgbClr val="888888"/>
              </a:buClr>
              <a:buSzPts val="3200"/>
              <a:buFont typeface="Arial"/>
              <a:buNone/>
              <a:defRPr b="0" i="0" sz="3200" u="none" cap="none" strike="noStrike">
                <a:solidFill>
                  <a:srgbClr val="888888"/>
                </a:solidFill>
                <a:latin typeface="Calibri"/>
                <a:ea typeface="Calibri"/>
                <a:cs typeface="Calibri"/>
                <a:sym typeface="Calibri"/>
              </a:defRPr>
            </a:lvl1pPr>
            <a:lvl2pPr indent="0" lvl="1" marL="45720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2pPr>
            <a:lvl3pPr indent="0" lvl="2" marL="914400" marR="0" rtl="0" algn="ctr">
              <a:spcBef>
                <a:spcPts val="480"/>
              </a:spcBef>
              <a:spcAft>
                <a:spcPts val="0"/>
              </a:spcAft>
              <a:buClr>
                <a:srgbClr val="888888"/>
              </a:buClr>
              <a:buSzPts val="2400"/>
              <a:buFont typeface="Arial"/>
              <a:buNone/>
              <a:defRPr b="0" i="0" sz="2400" u="none" cap="none" strike="noStrike">
                <a:solidFill>
                  <a:srgbClr val="888888"/>
                </a:solidFill>
                <a:latin typeface="Calibri"/>
                <a:ea typeface="Calibri"/>
                <a:cs typeface="Calibri"/>
                <a:sym typeface="Calibri"/>
              </a:defRPr>
            </a:lvl3pPr>
            <a:lvl4pPr indent="0" lvl="3" marL="1371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18" name="Shape 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9" name="Shape 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0" name="Shape 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y texto vertical" type="vertTx">
  <p:cSld name="VERTICAL_TEXT">
    <p:spTree>
      <p:nvGrpSpPr>
        <p:cNvPr id="72" name="Shape 72"/>
        <p:cNvGrpSpPr/>
        <p:nvPr/>
      </p:nvGrpSpPr>
      <p:grpSpPr>
        <a:xfrm>
          <a:off x="0" y="0"/>
          <a:ext cx="0" cy="0"/>
          <a:chOff x="0" y="0"/>
          <a:chExt cx="0" cy="0"/>
        </a:xfrm>
      </p:grpSpPr>
      <p:sp>
        <p:nvSpPr>
          <p:cNvPr id="73" name="Shape 7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74" name="Shape 74"/>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7" name="Shape 7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vertical y texto" type="vertTitleAndTx">
  <p:cSld name="VERTICAL_TITLE_AND_VERTICAL_TEXT">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80" name="Shape 80"/>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3" name="Shape 8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ítulo y objetos" type="obj">
  <p:cSld name="OBJECT">
    <p:spTree>
      <p:nvGrpSpPr>
        <p:cNvPr id="21" name="Shape 21"/>
        <p:cNvGrpSpPr/>
        <p:nvPr/>
      </p:nvGrpSpPr>
      <p:grpSpPr>
        <a:xfrm>
          <a:off x="0" y="0"/>
          <a:ext cx="0" cy="0"/>
          <a:chOff x="0" y="0"/>
          <a:chExt cx="0" cy="0"/>
        </a:xfrm>
      </p:grpSpPr>
      <p:sp>
        <p:nvSpPr>
          <p:cNvPr id="22" name="Shape 22"/>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3" name="Shape 2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4" name="Shape 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5" name="Shape 2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26" name="Shape 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ncabezado de sección" type="secHead">
  <p:cSld name="SECTION_HEADER">
    <p:spTree>
      <p:nvGrpSpPr>
        <p:cNvPr id="27" name="Shape 27"/>
        <p:cNvGrpSpPr/>
        <p:nvPr/>
      </p:nvGrpSpPr>
      <p:grpSpPr>
        <a:xfrm>
          <a:off x="0" y="0"/>
          <a:ext cx="0" cy="0"/>
          <a:chOff x="0" y="0"/>
          <a:chExt cx="0" cy="0"/>
        </a:xfrm>
      </p:grpSpPr>
      <p:sp>
        <p:nvSpPr>
          <p:cNvPr id="28" name="Shape 28"/>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lstStyle>
            <a:lvl1pPr indent="0" lvl="0" marL="0" marR="0" rtl="0" algn="l">
              <a:spcBef>
                <a:spcPts val="0"/>
              </a:spcBef>
              <a:spcAft>
                <a:spcPts val="0"/>
              </a:spcAft>
              <a:buClr>
                <a:schemeClr val="dk1"/>
              </a:buClr>
              <a:buSzPts val="1400"/>
              <a:buFont typeface="Calibri"/>
              <a:buNone/>
              <a:defRPr b="1" i="0" sz="4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9" name="Shape 29"/>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lstStyle>
            <a:lvl1pPr indent="-228600" lvl="0" marL="457200" marR="0" rtl="0" algn="l">
              <a:spcBef>
                <a:spcPts val="400"/>
              </a:spcBef>
              <a:spcAft>
                <a:spcPts val="0"/>
              </a:spcAft>
              <a:buClr>
                <a:srgbClr val="888888"/>
              </a:buClr>
              <a:buSzPts val="32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800"/>
              <a:buFont typeface="Arial"/>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400"/>
              <a:buFont typeface="Arial"/>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30" name="Shape 3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1" name="Shape 3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2" name="Shape 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os objetos" type="twoObj">
  <p:cSld name="TWO_OBJECTS">
    <p:spTree>
      <p:nvGrpSpPr>
        <p:cNvPr id="33" name="Shape 33"/>
        <p:cNvGrpSpPr/>
        <p:nvPr/>
      </p:nvGrpSpPr>
      <p:grpSpPr>
        <a:xfrm>
          <a:off x="0" y="0"/>
          <a:ext cx="0" cy="0"/>
          <a:chOff x="0" y="0"/>
          <a:chExt cx="0" cy="0"/>
        </a:xfrm>
      </p:grpSpPr>
      <p:sp>
        <p:nvSpPr>
          <p:cNvPr id="34" name="Shape 3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5" name="Shape 35"/>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6" name="Shape 36"/>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37" name="Shape 3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8" name="Shape 3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Shape 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ación" type="twoTxTwoObj">
  <p:cSld name="TWO_OBJECTS_WITH_TEXT">
    <p:spTree>
      <p:nvGrpSpPr>
        <p:cNvPr id="40" name="Shape 40"/>
        <p:cNvGrpSpPr/>
        <p:nvPr/>
      </p:nvGrpSpPr>
      <p:grpSpPr>
        <a:xfrm>
          <a:off x="0" y="0"/>
          <a:ext cx="0" cy="0"/>
          <a:chOff x="0" y="0"/>
          <a:chExt cx="0" cy="0"/>
        </a:xfrm>
      </p:grpSpPr>
      <p:sp>
        <p:nvSpPr>
          <p:cNvPr id="41" name="Shape 4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42" name="Shape 42"/>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32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8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24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43" name="Shape 43"/>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4" name="Shape 44"/>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lstStyle>
            <a:lvl1pPr indent="-228600" lvl="0" marL="457200" marR="0" rtl="0" algn="l">
              <a:spcBef>
                <a:spcPts val="480"/>
              </a:spcBef>
              <a:spcAft>
                <a:spcPts val="0"/>
              </a:spcAft>
              <a:buClr>
                <a:schemeClr val="dk1"/>
              </a:buClr>
              <a:buSzPts val="3200"/>
              <a:buFont typeface="Arial"/>
              <a:buNone/>
              <a:defRPr b="1" i="0" sz="2400" u="none" cap="none" strike="noStrike">
                <a:solidFill>
                  <a:schemeClr val="dk1"/>
                </a:solidFill>
                <a:latin typeface="Calibri"/>
                <a:ea typeface="Calibri"/>
                <a:cs typeface="Calibri"/>
                <a:sym typeface="Calibri"/>
              </a:defRPr>
            </a:lvl1pPr>
            <a:lvl2pPr indent="-228600" lvl="1" marL="914400" marR="0" rtl="0" algn="l">
              <a:spcBef>
                <a:spcPts val="400"/>
              </a:spcBef>
              <a:spcAft>
                <a:spcPts val="0"/>
              </a:spcAft>
              <a:buClr>
                <a:schemeClr val="dk1"/>
              </a:buClr>
              <a:buSzPts val="2800"/>
              <a:buFont typeface="Arial"/>
              <a:buNone/>
              <a:defRPr b="1" i="0" sz="20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Clr>
                <a:schemeClr val="dk1"/>
              </a:buClr>
              <a:buSzPts val="2400"/>
              <a:buFont typeface="Arial"/>
              <a:buNone/>
              <a:defRPr b="1" i="0" sz="1800" u="none" cap="none" strike="noStrike">
                <a:solidFill>
                  <a:schemeClr val="dk1"/>
                </a:solidFill>
                <a:latin typeface="Calibri"/>
                <a:ea typeface="Calibri"/>
                <a:cs typeface="Calibri"/>
                <a:sym typeface="Calibri"/>
              </a:defRPr>
            </a:lvl3pPr>
            <a:lvl4pPr indent="-228600" lvl="3" marL="1828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45" name="Shape 45"/>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lstStyle>
            <a:lvl1pPr indent="-381000" lvl="0" marL="4572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42900" lvl="2" marL="1371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46" name="Shape 4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7" name="Shape 4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8" name="Shape 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ólo el título" type="titleOnly">
  <p:cSld name="TITLE_ONLY">
    <p:spTree>
      <p:nvGrpSpPr>
        <p:cNvPr id="49" name="Shape 49"/>
        <p:cNvGrpSpPr/>
        <p:nvPr/>
      </p:nvGrpSpPr>
      <p:grpSpPr>
        <a:xfrm>
          <a:off x="0" y="0"/>
          <a:ext cx="0" cy="0"/>
          <a:chOff x="0" y="0"/>
          <a:chExt cx="0" cy="0"/>
        </a:xfrm>
      </p:grpSpPr>
      <p:sp>
        <p:nvSpPr>
          <p:cNvPr id="50" name="Shape 50"/>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51" name="Shape 5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2" name="Shape 5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3" name="Shape 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En blanco" type="blank">
  <p:cSld name="BLANK">
    <p:spTree>
      <p:nvGrpSpPr>
        <p:cNvPr id="54" name="Shape 54"/>
        <p:cNvGrpSpPr/>
        <p:nvPr/>
      </p:nvGrpSpPr>
      <p:grpSpPr>
        <a:xfrm>
          <a:off x="0" y="0"/>
          <a:ext cx="0" cy="0"/>
          <a:chOff x="0" y="0"/>
          <a:chExt cx="0" cy="0"/>
        </a:xfrm>
      </p:grpSpPr>
      <p:sp>
        <p:nvSpPr>
          <p:cNvPr id="55" name="Shape 5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7" name="Shape 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ido con título" type="objTx">
  <p:cSld name="OBJECT_WITH_CAPTION_TEXT">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1"/>
              </a:buClr>
              <a:buSzPts val="1400"/>
              <a:buFont typeface="Calibri"/>
              <a:buNone/>
              <a:defRPr b="1" i="0" sz="2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0" name="Shape 60"/>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32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28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24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4" name="Shape 6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magen con título" type="picTx">
  <p:cSld name="PICTURE_WITH_CAPTION_TEXT">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lstStyle>
            <a:lvl1pPr indent="0" lvl="0" marL="0" marR="0" rtl="0" algn="l">
              <a:spcBef>
                <a:spcPts val="0"/>
              </a:spcBef>
              <a:spcAft>
                <a:spcPts val="0"/>
              </a:spcAft>
              <a:buClr>
                <a:schemeClr val="dk1"/>
              </a:buClr>
              <a:buSzPts val="1400"/>
              <a:buFont typeface="Calibri"/>
              <a:buNone/>
              <a:defRPr b="1" i="0" sz="20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67" name="Shape 67"/>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lstStyle>
            <a:lvl1pPr indent="0" lvl="0" marL="0" marR="0" rtl="0" algn="l">
              <a:spcBef>
                <a:spcPts val="640"/>
              </a:spcBef>
              <a:spcAft>
                <a:spcPts val="0"/>
              </a:spcAft>
              <a:buClr>
                <a:schemeClr val="dk1"/>
              </a:buClr>
              <a:buSzPts val="1400"/>
              <a:buFont typeface="Arial"/>
              <a:buNone/>
              <a:defRPr b="0" i="0" sz="3200" u="none" cap="none" strike="noStrike">
                <a:solidFill>
                  <a:schemeClr val="dk1"/>
                </a:solidFill>
                <a:latin typeface="Calibri"/>
                <a:ea typeface="Calibri"/>
                <a:cs typeface="Calibri"/>
                <a:sym typeface="Calibri"/>
              </a:defRPr>
            </a:lvl1pPr>
            <a:lvl2pPr indent="0" lvl="1" marL="457200" marR="0" rtl="0" algn="l">
              <a:spcBef>
                <a:spcPts val="560"/>
              </a:spcBef>
              <a:spcAft>
                <a:spcPts val="0"/>
              </a:spcAft>
              <a:buClr>
                <a:schemeClr val="dk1"/>
              </a:buClr>
              <a:buSzPts val="1400"/>
              <a:buFont typeface="Arial"/>
              <a:buNone/>
              <a:defRPr b="0" i="0" sz="2800" u="none" cap="none" strike="noStrike">
                <a:solidFill>
                  <a:schemeClr val="dk1"/>
                </a:solidFill>
                <a:latin typeface="Calibri"/>
                <a:ea typeface="Calibri"/>
                <a:cs typeface="Calibri"/>
                <a:sym typeface="Calibri"/>
              </a:defRPr>
            </a:lvl2pPr>
            <a:lvl3pPr indent="0" lvl="2" marL="914400" marR="0" rtl="0" algn="l">
              <a:spcBef>
                <a:spcPts val="480"/>
              </a:spcBef>
              <a:spcAft>
                <a:spcPts val="0"/>
              </a:spcAft>
              <a:buClr>
                <a:schemeClr val="dk1"/>
              </a:buClr>
              <a:buSzPts val="1400"/>
              <a:buFont typeface="Arial"/>
              <a:buNone/>
              <a:defRPr b="0" i="0" sz="2400" u="none" cap="none" strike="noStrike">
                <a:solidFill>
                  <a:schemeClr val="dk1"/>
                </a:solidFill>
                <a:latin typeface="Calibri"/>
                <a:ea typeface="Calibri"/>
                <a:cs typeface="Calibri"/>
                <a:sym typeface="Calibri"/>
              </a:defRPr>
            </a:lvl3pPr>
            <a:lvl4pPr indent="0" lvl="3" marL="1371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lstStyle>
            <a:lvl1pPr indent="-228600" lvl="0" marL="457200" marR="0" rtl="0" algn="l">
              <a:spcBef>
                <a:spcPts val="280"/>
              </a:spcBef>
              <a:spcAft>
                <a:spcPts val="0"/>
              </a:spcAft>
              <a:buClr>
                <a:schemeClr val="dk1"/>
              </a:buClr>
              <a:buSzPts val="3200"/>
              <a:buFont typeface="Arial"/>
              <a:buNone/>
              <a:defRPr b="0" i="0" sz="1400" u="none" cap="none" strike="noStrike">
                <a:solidFill>
                  <a:schemeClr val="dk1"/>
                </a:solidFill>
                <a:latin typeface="Calibri"/>
                <a:ea typeface="Calibri"/>
                <a:cs typeface="Calibri"/>
                <a:sym typeface="Calibri"/>
              </a:defRPr>
            </a:lvl1pPr>
            <a:lvl2pPr indent="-228600" lvl="1" marL="914400" marR="0" rtl="0" algn="l">
              <a:spcBef>
                <a:spcPts val="240"/>
              </a:spcBef>
              <a:spcAft>
                <a:spcPts val="0"/>
              </a:spcAft>
              <a:buClr>
                <a:schemeClr val="dk1"/>
              </a:buClr>
              <a:buSzPts val="28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spcBef>
                <a:spcPts val="200"/>
              </a:spcBef>
              <a:spcAft>
                <a:spcPts val="0"/>
              </a:spcAft>
              <a:buClr>
                <a:schemeClr val="dk1"/>
              </a:buClr>
              <a:buSzPts val="2400"/>
              <a:buFont typeface="Arial"/>
              <a:buNone/>
              <a:defRPr b="0" i="0" sz="1000" u="none" cap="none" strike="noStrike">
                <a:solidFill>
                  <a:schemeClr val="dk1"/>
                </a:solidFill>
                <a:latin typeface="Calibri"/>
                <a:ea typeface="Calibri"/>
                <a:cs typeface="Calibri"/>
                <a:sym typeface="Calibri"/>
              </a:defRPr>
            </a:lvl3pPr>
            <a:lvl4pPr indent="-228600" lvl="3" marL="1828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71" name="Shape 7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sz="1200">
                <a:solidFill>
                  <a:srgbClr val="888888"/>
                </a:solidFill>
                <a:latin typeface="Calibri"/>
                <a:ea typeface="Calibri"/>
                <a:cs typeface="Calibri"/>
                <a:sym typeface="Calibri"/>
              </a:defRPr>
            </a:lvl1pPr>
            <a:lvl2pPr indent="0" lvl="1" marL="0" marR="0" rtl="0" algn="r">
              <a:spcBef>
                <a:spcPts val="0"/>
              </a:spcBef>
              <a:buNone/>
              <a:defRPr sz="1200">
                <a:solidFill>
                  <a:srgbClr val="888888"/>
                </a:solidFill>
                <a:latin typeface="Calibri"/>
                <a:ea typeface="Calibri"/>
                <a:cs typeface="Calibri"/>
                <a:sym typeface="Calibri"/>
              </a:defRPr>
            </a:lvl2pPr>
            <a:lvl3pPr indent="0" lvl="2" marL="0" marR="0" rtl="0" algn="r">
              <a:spcBef>
                <a:spcPts val="0"/>
              </a:spcBef>
              <a:buNone/>
              <a:defRPr sz="1200">
                <a:solidFill>
                  <a:srgbClr val="888888"/>
                </a:solidFill>
                <a:latin typeface="Calibri"/>
                <a:ea typeface="Calibri"/>
                <a:cs typeface="Calibri"/>
                <a:sym typeface="Calibri"/>
              </a:defRPr>
            </a:lvl3pPr>
            <a:lvl4pPr indent="0" lvl="3" marL="0" marR="0" rtl="0" algn="r">
              <a:spcBef>
                <a:spcPts val="0"/>
              </a:spcBef>
              <a:buNone/>
              <a:defRPr sz="1200">
                <a:solidFill>
                  <a:srgbClr val="888888"/>
                </a:solidFill>
                <a:latin typeface="Calibri"/>
                <a:ea typeface="Calibri"/>
                <a:cs typeface="Calibri"/>
                <a:sym typeface="Calibri"/>
              </a:defRPr>
            </a:lvl4pPr>
            <a:lvl5pPr indent="0" lvl="4" marL="0" marR="0" rtl="0" algn="r">
              <a:spcBef>
                <a:spcPts val="0"/>
              </a:spcBef>
              <a:buNone/>
              <a:defRPr sz="1200">
                <a:solidFill>
                  <a:srgbClr val="888888"/>
                </a:solidFill>
                <a:latin typeface="Calibri"/>
                <a:ea typeface="Calibri"/>
                <a:cs typeface="Calibri"/>
                <a:sym typeface="Calibri"/>
              </a:defRPr>
            </a:lvl5pPr>
            <a:lvl6pPr indent="0" lvl="5" marL="0" marR="0" rtl="0" algn="r">
              <a:spcBef>
                <a:spcPts val="0"/>
              </a:spcBef>
              <a:buNone/>
              <a:defRPr sz="1200">
                <a:solidFill>
                  <a:srgbClr val="888888"/>
                </a:solidFill>
                <a:latin typeface="Calibri"/>
                <a:ea typeface="Calibri"/>
                <a:cs typeface="Calibri"/>
                <a:sym typeface="Calibri"/>
              </a:defRPr>
            </a:lvl6pPr>
            <a:lvl7pPr indent="0" lvl="6" marL="0" marR="0" rtl="0" algn="r">
              <a:spcBef>
                <a:spcPts val="0"/>
              </a:spcBef>
              <a:buNone/>
              <a:defRPr sz="1200">
                <a:solidFill>
                  <a:srgbClr val="888888"/>
                </a:solidFill>
                <a:latin typeface="Calibri"/>
                <a:ea typeface="Calibri"/>
                <a:cs typeface="Calibri"/>
                <a:sym typeface="Calibri"/>
              </a:defRPr>
            </a:lvl7pPr>
            <a:lvl8pPr indent="0" lvl="7" marL="0" marR="0" rtl="0" algn="r">
              <a:spcBef>
                <a:spcPts val="0"/>
              </a:spcBef>
              <a:buNone/>
              <a:defRPr sz="1200">
                <a:solidFill>
                  <a:srgbClr val="888888"/>
                </a:solidFill>
                <a:latin typeface="Calibri"/>
                <a:ea typeface="Calibri"/>
                <a:cs typeface="Calibri"/>
                <a:sym typeface="Calibri"/>
              </a:defRPr>
            </a:lvl8pPr>
            <a:lvl9pPr indent="0" lvl="8" marL="0" marR="0" rtl="0" algn="r">
              <a:spcBef>
                <a:spcPts val="0"/>
              </a:spcBef>
              <a:buNone/>
              <a:defRPr sz="1200">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Clr>
                <a:schemeClr val="dk1"/>
              </a:buClr>
              <a:buSzPts val="1400"/>
              <a:buFont typeface="Calibri"/>
              <a:buNone/>
              <a:defRPr b="0" i="0" sz="4400" u="none" cap="none" strike="noStrike">
                <a:solidFill>
                  <a:schemeClr val="dk1"/>
                </a:solidFill>
                <a:latin typeface="Calibri"/>
                <a:ea typeface="Calibri"/>
                <a:cs typeface="Calibri"/>
                <a:sym typeface="Calibri"/>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lstStyle>
            <a:lvl1pPr indent="0" lvl="0" mar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lstStyle>
            <a:lvl1pPr indent="0" lvl="0" mar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Shape 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hyperlink" Target="https://www.youtube.com/watch?v=-R0Ggy6m_sY" TargetMode="External"/><Relationship Id="rId7"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5.png"/><Relationship Id="rId4" Type="http://schemas.openxmlformats.org/officeDocument/2006/relationships/image" Target="../media/image2.png"/><Relationship Id="rId5" Type="http://schemas.openxmlformats.org/officeDocument/2006/relationships/image" Target="../media/image1.png"/><Relationship Id="rId6"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pic>
        <p:nvPicPr>
          <p:cNvPr descr="cruz ancla fondo.png" id="89" name="Shape 89"/>
          <p:cNvPicPr preferRelativeResize="0"/>
          <p:nvPr/>
        </p:nvPicPr>
        <p:blipFill rotWithShape="1">
          <a:blip r:embed="rId3">
            <a:alphaModFix/>
          </a:blip>
          <a:srcRect b="0" l="0" r="0" t="0"/>
          <a:stretch/>
        </p:blipFill>
        <p:spPr>
          <a:xfrm>
            <a:off x="-1" y="152400"/>
            <a:ext cx="3581399" cy="6052426"/>
          </a:xfrm>
          <a:prstGeom prst="rect">
            <a:avLst/>
          </a:prstGeom>
          <a:noFill/>
          <a:ln>
            <a:noFill/>
          </a:ln>
        </p:spPr>
      </p:pic>
      <p:sp>
        <p:nvSpPr>
          <p:cNvPr id="90" name="Shape 9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91" name="Shape 9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92" name="Shape 9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93" name="Shape 93"/>
          <p:cNvSpPr txBox="1"/>
          <p:nvPr/>
        </p:nvSpPr>
        <p:spPr>
          <a:xfrm>
            <a:off x="4267200" y="4438471"/>
            <a:ext cx="4419600"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dk2"/>
                </a:solidFill>
                <a:latin typeface="Arial"/>
                <a:ea typeface="Arial"/>
                <a:cs typeface="Arial"/>
                <a:sym typeface="Arial"/>
              </a:rPr>
              <a:t>Informe de Gestión</a:t>
            </a:r>
            <a:endParaRPr/>
          </a:p>
          <a:p>
            <a:pPr indent="0" lvl="0" marL="0" marR="0" rtl="0" algn="l">
              <a:spcBef>
                <a:spcPts val="0"/>
              </a:spcBef>
              <a:spcAft>
                <a:spcPts val="0"/>
              </a:spcAft>
              <a:buNone/>
            </a:pPr>
            <a:r>
              <a:rPr b="1" lang="es-ES" sz="3600">
                <a:solidFill>
                  <a:schemeClr val="dk2"/>
                </a:solidFill>
                <a:latin typeface="Arial"/>
                <a:ea typeface="Arial"/>
                <a:cs typeface="Arial"/>
                <a:sym typeface="Arial"/>
              </a:rPr>
              <a:t>Año 2.015</a:t>
            </a:r>
            <a:endParaRPr b="1" sz="3600">
              <a:solidFill>
                <a:schemeClr val="dk2"/>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43" name="Shape 243"/>
        <p:cNvGrpSpPr/>
        <p:nvPr/>
      </p:nvGrpSpPr>
      <p:grpSpPr>
        <a:xfrm>
          <a:off x="0" y="0"/>
          <a:ext cx="0" cy="0"/>
          <a:chOff x="0" y="0"/>
          <a:chExt cx="0" cy="0"/>
        </a:xfrm>
      </p:grpSpPr>
      <p:pic>
        <p:nvPicPr>
          <p:cNvPr descr="cruz ancla fondo.png" id="244" name="Shape 244"/>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45" name="Shape 245"/>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46" name="Shape 246"/>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47" name="Shape 247"/>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48" name="Shape 248"/>
          <p:cNvSpPr/>
          <p:nvPr/>
        </p:nvSpPr>
        <p:spPr>
          <a:xfrm>
            <a:off x="167600" y="816888"/>
            <a:ext cx="8595400" cy="535531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ColombiaCrece - Medellín</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apoyó el proceso formativo de 30 niños y 20 jóvenes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lograron 2 nuevos convenios para el año en curso.</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comenzó a trabajar proyectos comunes con Bogotá</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Certificación de 30 voluntarios por parte de la alcaldía.</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s-ES" sz="2800">
                <a:solidFill>
                  <a:schemeClr val="dk2"/>
                </a:solidFill>
                <a:latin typeface="Arial"/>
                <a:ea typeface="Arial"/>
                <a:cs typeface="Arial"/>
                <a:sym typeface="Arial"/>
              </a:rPr>
              <a:t>Comparte</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trabajó con 80 niños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lanzó el Plan Padrino.</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realizó la primera Clausura externa</a:t>
            </a:r>
            <a:r>
              <a:rPr lang="es-ES" sz="1400">
                <a:solidFill>
                  <a:schemeClr val="dk1"/>
                </a:solidFill>
                <a:latin typeface="Arial"/>
                <a:ea typeface="Arial"/>
                <a:cs typeface="Arial"/>
                <a:sym typeface="Arial"/>
              </a:rPr>
              <a:t>, donde se llevaron alrededor de 50 niños al San Fernando donde mostraron lo aprendido durante el año.</a:t>
            </a:r>
            <a:endParaRPr sz="1400">
              <a:solidFill>
                <a:schemeClr val="dk1"/>
              </a:solidFill>
              <a:latin typeface="Arial"/>
              <a:ea typeface="Arial"/>
              <a:cs typeface="Arial"/>
              <a:sym typeface="Arial"/>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s-ES" sz="2800">
                <a:solidFill>
                  <a:schemeClr val="dk2"/>
                </a:solidFill>
                <a:latin typeface="Arial"/>
                <a:ea typeface="Arial"/>
                <a:cs typeface="Arial"/>
                <a:sym typeface="Arial"/>
              </a:rPr>
              <a:t>Titanes de la Candelaria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estableció la plataforma estratégica del programa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trabajó con 20 niños, que comenzaron a crecer a nivel táctico y técnico</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Uniformes completo para todo el equipo</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Vinculación de dos cooperantes para apoyar el transporte y canchas</a:t>
            </a:r>
            <a:endParaRPr sz="1800">
              <a:solidFill>
                <a:schemeClr val="dk1"/>
              </a:solidFill>
              <a:latin typeface="Arial"/>
              <a:ea typeface="Arial"/>
              <a:cs typeface="Arial"/>
              <a:sym typeface="Arial"/>
            </a:endParaRPr>
          </a:p>
        </p:txBody>
      </p:sp>
      <p:sp>
        <p:nvSpPr>
          <p:cNvPr id="249" name="Shape 249"/>
          <p:cNvSpPr/>
          <p:nvPr/>
        </p:nvSpPr>
        <p:spPr>
          <a:xfrm>
            <a:off x="-152400" y="83403"/>
            <a:ext cx="7300000" cy="830997"/>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2400">
                <a:solidFill>
                  <a:srgbClr val="538CD5"/>
                </a:solidFill>
                <a:latin typeface="Arial"/>
                <a:ea typeface="Arial"/>
                <a:cs typeface="Arial"/>
                <a:sym typeface="Arial"/>
              </a:rPr>
              <a:t>Programas educativos, recreativos, culturales y deportivos.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54" name="Shape 254"/>
        <p:cNvGrpSpPr/>
        <p:nvPr/>
      </p:nvGrpSpPr>
      <p:grpSpPr>
        <a:xfrm>
          <a:off x="0" y="0"/>
          <a:ext cx="0" cy="0"/>
          <a:chOff x="0" y="0"/>
          <a:chExt cx="0" cy="0"/>
        </a:xfrm>
      </p:grpSpPr>
      <p:pic>
        <p:nvPicPr>
          <p:cNvPr descr="cruz ancla fondo.png" id="255" name="Shape 255"/>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56" name="Shape 256"/>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57" name="Shape 257"/>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58" name="Shape 258"/>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59" name="Shape 259"/>
          <p:cNvSpPr/>
          <p:nvPr/>
        </p:nvSpPr>
        <p:spPr>
          <a:xfrm>
            <a:off x="211716" y="1393994"/>
            <a:ext cx="385298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Cena Solidaria</a:t>
            </a:r>
            <a:endParaRPr b="1" sz="2800" cap="none">
              <a:solidFill>
                <a:schemeClr val="dk2"/>
              </a:solidFill>
              <a:latin typeface="Arial"/>
              <a:ea typeface="Arial"/>
              <a:cs typeface="Arial"/>
              <a:sym typeface="Arial"/>
            </a:endParaRPr>
          </a:p>
        </p:txBody>
      </p:sp>
      <p:sp>
        <p:nvSpPr>
          <p:cNvPr id="260" name="Shape 260"/>
          <p:cNvSpPr/>
          <p:nvPr/>
        </p:nvSpPr>
        <p:spPr>
          <a:xfrm>
            <a:off x="179174" y="152400"/>
            <a:ext cx="5459625"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rgbClr val="538CD5"/>
                </a:solidFill>
                <a:latin typeface="Arial"/>
                <a:ea typeface="Arial"/>
                <a:cs typeface="Arial"/>
                <a:sym typeface="Arial"/>
              </a:rPr>
              <a:t>Actividades Pro Fondos</a:t>
            </a:r>
            <a:endParaRPr sz="2000">
              <a:solidFill>
                <a:srgbClr val="538CD5"/>
              </a:solidFill>
              <a:latin typeface="Arial"/>
              <a:ea typeface="Arial"/>
              <a:cs typeface="Arial"/>
              <a:sym typeface="Arial"/>
            </a:endParaRPr>
          </a:p>
        </p:txBody>
      </p:sp>
      <p:sp>
        <p:nvSpPr>
          <p:cNvPr id="261" name="Shape 261"/>
          <p:cNvSpPr/>
          <p:nvPr/>
        </p:nvSpPr>
        <p:spPr>
          <a:xfrm>
            <a:off x="4679388" y="1832731"/>
            <a:ext cx="444109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Colecta Solidaria</a:t>
            </a:r>
            <a:endParaRPr b="1" sz="2800" cap="none">
              <a:solidFill>
                <a:schemeClr val="dk2"/>
              </a:solidFill>
              <a:latin typeface="Arial"/>
              <a:ea typeface="Arial"/>
              <a:cs typeface="Arial"/>
              <a:sym typeface="Arial"/>
            </a:endParaRPr>
          </a:p>
        </p:txBody>
      </p:sp>
      <p:sp>
        <p:nvSpPr>
          <p:cNvPr id="262" name="Shape 262"/>
          <p:cNvSpPr txBox="1"/>
          <p:nvPr/>
        </p:nvSpPr>
        <p:spPr>
          <a:xfrm>
            <a:off x="2189169" y="2057400"/>
            <a:ext cx="1770351" cy="923330"/>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2.014</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127 personas $3´612.000</a:t>
            </a:r>
            <a:endParaRPr sz="1800">
              <a:solidFill>
                <a:schemeClr val="lt1"/>
              </a:solidFill>
              <a:latin typeface="Arial"/>
              <a:ea typeface="Arial"/>
              <a:cs typeface="Arial"/>
              <a:sym typeface="Arial"/>
            </a:endParaRPr>
          </a:p>
        </p:txBody>
      </p:sp>
      <p:sp>
        <p:nvSpPr>
          <p:cNvPr id="263" name="Shape 263"/>
          <p:cNvSpPr txBox="1"/>
          <p:nvPr/>
        </p:nvSpPr>
        <p:spPr>
          <a:xfrm>
            <a:off x="211716" y="2429470"/>
            <a:ext cx="1770351" cy="923330"/>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just">
              <a:spcBef>
                <a:spcPts val="0"/>
              </a:spcBef>
              <a:spcAft>
                <a:spcPts val="0"/>
              </a:spcAft>
              <a:buNone/>
            </a:pPr>
            <a:r>
              <a:rPr lang="es-ES" sz="1800">
                <a:solidFill>
                  <a:schemeClr val="lt1"/>
                </a:solidFill>
                <a:latin typeface="Arial"/>
                <a:ea typeface="Arial"/>
                <a:cs typeface="Arial"/>
                <a:sym typeface="Arial"/>
              </a:rPr>
              <a:t>95 personas</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$ 2.800.000</a:t>
            </a:r>
            <a:endParaRPr sz="1800">
              <a:solidFill>
                <a:schemeClr val="lt1"/>
              </a:solidFill>
              <a:latin typeface="Arial"/>
              <a:ea typeface="Arial"/>
              <a:cs typeface="Arial"/>
              <a:sym typeface="Arial"/>
            </a:endParaRPr>
          </a:p>
        </p:txBody>
      </p:sp>
      <p:sp>
        <p:nvSpPr>
          <p:cNvPr id="264" name="Shape 264"/>
          <p:cNvSpPr txBox="1"/>
          <p:nvPr/>
        </p:nvSpPr>
        <p:spPr>
          <a:xfrm>
            <a:off x="6679026" y="2325469"/>
            <a:ext cx="1770351"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2.014</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$6´900.450</a:t>
            </a:r>
            <a:endParaRPr/>
          </a:p>
        </p:txBody>
      </p:sp>
      <p:sp>
        <p:nvSpPr>
          <p:cNvPr id="265" name="Shape 265"/>
          <p:cNvSpPr txBox="1"/>
          <p:nvPr/>
        </p:nvSpPr>
        <p:spPr>
          <a:xfrm>
            <a:off x="4701573" y="2554069"/>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$ 6.118.200</a:t>
            </a:r>
            <a:endParaRPr/>
          </a:p>
        </p:txBody>
      </p:sp>
      <p:sp>
        <p:nvSpPr>
          <p:cNvPr id="266" name="Shape 266"/>
          <p:cNvSpPr/>
          <p:nvPr/>
        </p:nvSpPr>
        <p:spPr>
          <a:xfrm>
            <a:off x="223132" y="3478703"/>
            <a:ext cx="385298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Bazares Solidarios</a:t>
            </a:r>
            <a:endParaRPr b="1" sz="2800" cap="none">
              <a:solidFill>
                <a:schemeClr val="dk2"/>
              </a:solidFill>
              <a:latin typeface="Arial"/>
              <a:ea typeface="Arial"/>
              <a:cs typeface="Arial"/>
              <a:sym typeface="Arial"/>
            </a:endParaRPr>
          </a:p>
        </p:txBody>
      </p:sp>
      <p:sp>
        <p:nvSpPr>
          <p:cNvPr id="267" name="Shape 267"/>
          <p:cNvSpPr txBox="1"/>
          <p:nvPr/>
        </p:nvSpPr>
        <p:spPr>
          <a:xfrm>
            <a:off x="2169397" y="4329760"/>
            <a:ext cx="2213547"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Actividad Nueva</a:t>
            </a:r>
            <a:endParaRPr/>
          </a:p>
          <a:p>
            <a:pPr indent="0" lvl="0" marL="0" marR="0" rtl="0" algn="just">
              <a:spcBef>
                <a:spcPts val="0"/>
              </a:spcBef>
              <a:spcAft>
                <a:spcPts val="0"/>
              </a:spcAft>
              <a:buNone/>
            </a:pPr>
            <a:r>
              <a:rPr lang="es-ES" sz="1800">
                <a:solidFill>
                  <a:schemeClr val="lt1"/>
                </a:solidFill>
                <a:latin typeface="Arial"/>
                <a:ea typeface="Arial"/>
                <a:cs typeface="Arial"/>
                <a:sym typeface="Arial"/>
              </a:rPr>
              <a:t>(2 bazares anuales)</a:t>
            </a:r>
            <a:endParaRPr sz="1800">
              <a:solidFill>
                <a:schemeClr val="lt1"/>
              </a:solidFill>
              <a:latin typeface="Arial"/>
              <a:ea typeface="Arial"/>
              <a:cs typeface="Arial"/>
              <a:sym typeface="Arial"/>
            </a:endParaRPr>
          </a:p>
        </p:txBody>
      </p:sp>
      <p:sp>
        <p:nvSpPr>
          <p:cNvPr id="268" name="Shape 268"/>
          <p:cNvSpPr txBox="1"/>
          <p:nvPr/>
        </p:nvSpPr>
        <p:spPr>
          <a:xfrm>
            <a:off x="229096" y="4027001"/>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$ 5.901.000</a:t>
            </a:r>
            <a:endParaRPr/>
          </a:p>
        </p:txBody>
      </p:sp>
      <p:sp>
        <p:nvSpPr>
          <p:cNvPr id="269" name="Shape 269"/>
          <p:cNvSpPr/>
          <p:nvPr/>
        </p:nvSpPr>
        <p:spPr>
          <a:xfrm>
            <a:off x="4701573" y="4125677"/>
            <a:ext cx="3200400"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Bono Solidario</a:t>
            </a:r>
            <a:endParaRPr b="1" sz="2800" cap="none">
              <a:solidFill>
                <a:schemeClr val="dk2"/>
              </a:solidFill>
              <a:latin typeface="Arial"/>
              <a:ea typeface="Arial"/>
              <a:cs typeface="Arial"/>
              <a:sym typeface="Arial"/>
            </a:endParaRPr>
          </a:p>
        </p:txBody>
      </p:sp>
      <p:sp>
        <p:nvSpPr>
          <p:cNvPr id="270" name="Shape 270"/>
          <p:cNvSpPr txBox="1"/>
          <p:nvPr/>
        </p:nvSpPr>
        <p:spPr>
          <a:xfrm>
            <a:off x="6628066" y="4668311"/>
            <a:ext cx="2213547"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2.014</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$2´200.000</a:t>
            </a:r>
            <a:endParaRPr sz="1800">
              <a:solidFill>
                <a:schemeClr val="lt1"/>
              </a:solidFill>
              <a:latin typeface="Arial"/>
              <a:ea typeface="Arial"/>
              <a:cs typeface="Arial"/>
              <a:sym typeface="Arial"/>
            </a:endParaRPr>
          </a:p>
        </p:txBody>
      </p:sp>
      <p:sp>
        <p:nvSpPr>
          <p:cNvPr id="271" name="Shape 271"/>
          <p:cNvSpPr txBox="1"/>
          <p:nvPr/>
        </p:nvSpPr>
        <p:spPr>
          <a:xfrm>
            <a:off x="4785159" y="4992469"/>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$ 120.000</a:t>
            </a:r>
            <a:endParaRPr sz="1800">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76" name="Shape 276"/>
        <p:cNvGrpSpPr/>
        <p:nvPr/>
      </p:nvGrpSpPr>
      <p:grpSpPr>
        <a:xfrm>
          <a:off x="0" y="0"/>
          <a:ext cx="0" cy="0"/>
          <a:chOff x="0" y="0"/>
          <a:chExt cx="0" cy="0"/>
        </a:xfrm>
      </p:grpSpPr>
      <p:pic>
        <p:nvPicPr>
          <p:cNvPr descr="cruz ancla fondo.png" id="277" name="Shape 277"/>
          <p:cNvPicPr preferRelativeResize="0"/>
          <p:nvPr/>
        </p:nvPicPr>
        <p:blipFill rotWithShape="1">
          <a:blip r:embed="rId3">
            <a:alphaModFix/>
          </a:blip>
          <a:srcRect b="0" l="0" r="0" t="0"/>
          <a:stretch/>
        </p:blipFill>
        <p:spPr>
          <a:xfrm>
            <a:off x="78112" y="119774"/>
            <a:ext cx="3581399" cy="6052426"/>
          </a:xfrm>
          <a:prstGeom prst="rect">
            <a:avLst/>
          </a:prstGeom>
          <a:noFill/>
          <a:ln>
            <a:noFill/>
          </a:ln>
        </p:spPr>
      </p:pic>
      <p:sp>
        <p:nvSpPr>
          <p:cNvPr id="278" name="Shape 278"/>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79" name="Shape 279"/>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80" name="Shape 280"/>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81" name="Shape 281"/>
          <p:cNvSpPr/>
          <p:nvPr/>
        </p:nvSpPr>
        <p:spPr>
          <a:xfrm>
            <a:off x="247748" y="1494307"/>
            <a:ext cx="385298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La Caja del Amor</a:t>
            </a:r>
            <a:endParaRPr b="1" sz="2800" cap="none">
              <a:solidFill>
                <a:schemeClr val="dk2"/>
              </a:solidFill>
              <a:latin typeface="Arial"/>
              <a:ea typeface="Arial"/>
              <a:cs typeface="Arial"/>
              <a:sym typeface="Arial"/>
            </a:endParaRPr>
          </a:p>
        </p:txBody>
      </p:sp>
      <p:sp>
        <p:nvSpPr>
          <p:cNvPr id="282" name="Shape 282"/>
          <p:cNvSpPr/>
          <p:nvPr/>
        </p:nvSpPr>
        <p:spPr>
          <a:xfrm>
            <a:off x="179175" y="248960"/>
            <a:ext cx="464922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rgbClr val="538CD5"/>
                </a:solidFill>
                <a:latin typeface="Arial"/>
                <a:ea typeface="Arial"/>
                <a:cs typeface="Arial"/>
                <a:sym typeface="Arial"/>
              </a:rPr>
              <a:t>Contribución Campañas</a:t>
            </a:r>
            <a:endParaRPr/>
          </a:p>
        </p:txBody>
      </p:sp>
      <p:sp>
        <p:nvSpPr>
          <p:cNvPr id="283" name="Shape 283"/>
          <p:cNvSpPr/>
          <p:nvPr/>
        </p:nvSpPr>
        <p:spPr>
          <a:xfrm>
            <a:off x="247748" y="3910503"/>
            <a:ext cx="444109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En Compañía de María</a:t>
            </a:r>
            <a:endParaRPr b="1" sz="2800" cap="none">
              <a:solidFill>
                <a:schemeClr val="dk2"/>
              </a:solidFill>
              <a:latin typeface="Arial"/>
              <a:ea typeface="Arial"/>
              <a:cs typeface="Arial"/>
              <a:sym typeface="Arial"/>
            </a:endParaRPr>
          </a:p>
        </p:txBody>
      </p:sp>
      <p:sp>
        <p:nvSpPr>
          <p:cNvPr id="284" name="Shape 284"/>
          <p:cNvSpPr txBox="1"/>
          <p:nvPr/>
        </p:nvSpPr>
        <p:spPr>
          <a:xfrm>
            <a:off x="2344449" y="2401669"/>
            <a:ext cx="1770351"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2.014</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$18´524.250</a:t>
            </a:r>
            <a:endParaRPr sz="1800">
              <a:solidFill>
                <a:schemeClr val="lt1"/>
              </a:solidFill>
              <a:latin typeface="Arial"/>
              <a:ea typeface="Arial"/>
              <a:cs typeface="Arial"/>
              <a:sym typeface="Arial"/>
            </a:endParaRPr>
          </a:p>
        </p:txBody>
      </p:sp>
      <p:sp>
        <p:nvSpPr>
          <p:cNvPr id="285" name="Shape 285"/>
          <p:cNvSpPr txBox="1"/>
          <p:nvPr/>
        </p:nvSpPr>
        <p:spPr>
          <a:xfrm>
            <a:off x="427810" y="2143834"/>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$ 28.235.040</a:t>
            </a:r>
            <a:endParaRPr/>
          </a:p>
        </p:txBody>
      </p:sp>
      <p:sp>
        <p:nvSpPr>
          <p:cNvPr id="286" name="Shape 286"/>
          <p:cNvSpPr txBox="1"/>
          <p:nvPr/>
        </p:nvSpPr>
        <p:spPr>
          <a:xfrm>
            <a:off x="2430222" y="4498538"/>
            <a:ext cx="1770351"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2.014</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$910.000</a:t>
            </a:r>
            <a:endParaRPr/>
          </a:p>
        </p:txBody>
      </p:sp>
      <p:sp>
        <p:nvSpPr>
          <p:cNvPr id="287" name="Shape 287"/>
          <p:cNvSpPr txBox="1"/>
          <p:nvPr/>
        </p:nvSpPr>
        <p:spPr>
          <a:xfrm>
            <a:off x="513583" y="4763869"/>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$ 130.000</a:t>
            </a:r>
            <a:endParaRPr/>
          </a:p>
        </p:txBody>
      </p:sp>
      <p:sp>
        <p:nvSpPr>
          <p:cNvPr id="288" name="Shape 288"/>
          <p:cNvSpPr/>
          <p:nvPr/>
        </p:nvSpPr>
        <p:spPr>
          <a:xfrm>
            <a:off x="4688842" y="2724834"/>
            <a:ext cx="385298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Tarde de la gratitud</a:t>
            </a:r>
            <a:endParaRPr b="1" sz="2800" cap="none">
              <a:solidFill>
                <a:schemeClr val="dk2"/>
              </a:solidFill>
              <a:latin typeface="Arial"/>
              <a:ea typeface="Arial"/>
              <a:cs typeface="Arial"/>
              <a:sym typeface="Arial"/>
            </a:endParaRPr>
          </a:p>
        </p:txBody>
      </p:sp>
      <p:sp>
        <p:nvSpPr>
          <p:cNvPr id="289" name="Shape 289"/>
          <p:cNvSpPr txBox="1"/>
          <p:nvPr/>
        </p:nvSpPr>
        <p:spPr>
          <a:xfrm>
            <a:off x="6285295" y="3455167"/>
            <a:ext cx="2213547" cy="646331"/>
          </a:xfrm>
          <a:prstGeom prst="rect">
            <a:avLst/>
          </a:prstGeom>
          <a:solidFill>
            <a:srgbClr val="A5A5A5"/>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Actividad Nueva</a:t>
            </a:r>
            <a:endParaRPr/>
          </a:p>
          <a:p>
            <a:pPr indent="0" lvl="0" marL="0" marR="0" rtl="0" algn="just">
              <a:spcBef>
                <a:spcPts val="0"/>
              </a:spcBef>
              <a:spcAft>
                <a:spcPts val="0"/>
              </a:spcAft>
              <a:buNone/>
            </a:pPr>
            <a:r>
              <a:rPr lang="es-ES" sz="1800">
                <a:solidFill>
                  <a:schemeClr val="lt1"/>
                </a:solidFill>
                <a:latin typeface="Arial"/>
                <a:ea typeface="Arial"/>
                <a:cs typeface="Arial"/>
                <a:sym typeface="Arial"/>
              </a:rPr>
              <a:t>(39 asistentes)</a:t>
            </a:r>
            <a:endParaRPr sz="1800">
              <a:solidFill>
                <a:schemeClr val="lt1"/>
              </a:solidFill>
              <a:latin typeface="Arial"/>
              <a:ea typeface="Arial"/>
              <a:cs typeface="Arial"/>
              <a:sym typeface="Arial"/>
            </a:endParaRPr>
          </a:p>
        </p:txBody>
      </p:sp>
      <p:sp>
        <p:nvSpPr>
          <p:cNvPr id="290" name="Shape 290"/>
          <p:cNvSpPr txBox="1"/>
          <p:nvPr/>
        </p:nvSpPr>
        <p:spPr>
          <a:xfrm>
            <a:off x="4369473" y="3307822"/>
            <a:ext cx="1770351" cy="646331"/>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7647"/>
              </a:srgbClr>
            </a:outerShdw>
          </a:effectLst>
        </p:spPr>
        <p:txBody>
          <a:bodyPr anchorCtr="0" anchor="t" bIns="45700" lIns="91425" spcFirstLastPara="1" rIns="91425" wrap="square" tIns="45700">
            <a:noAutofit/>
          </a:bodyPr>
          <a:lstStyle/>
          <a:p>
            <a:pPr indent="0" lvl="0" marL="0" marR="0" rtl="0" algn="just">
              <a:spcBef>
                <a:spcPts val="0"/>
              </a:spcBef>
              <a:spcAft>
                <a:spcPts val="0"/>
              </a:spcAft>
              <a:buNone/>
            </a:pPr>
            <a:r>
              <a:rPr lang="es-ES" sz="1800">
                <a:solidFill>
                  <a:schemeClr val="lt1"/>
                </a:solidFill>
                <a:latin typeface="Arial"/>
                <a:ea typeface="Arial"/>
                <a:cs typeface="Arial"/>
                <a:sym typeface="Arial"/>
              </a:rPr>
              <a:t>Año 2.015</a:t>
            </a:r>
            <a:endParaRPr/>
          </a:p>
          <a:p>
            <a:pPr indent="0" lvl="0" marL="0" marR="0" rtl="0" algn="l">
              <a:spcBef>
                <a:spcPts val="0"/>
              </a:spcBef>
              <a:spcAft>
                <a:spcPts val="0"/>
              </a:spcAft>
              <a:buNone/>
            </a:pPr>
            <a:r>
              <a:rPr lang="es-ES" sz="1800">
                <a:solidFill>
                  <a:schemeClr val="lt1"/>
                </a:solidFill>
                <a:latin typeface="Arial"/>
                <a:ea typeface="Arial"/>
                <a:cs typeface="Arial"/>
                <a:sym typeface="Arial"/>
              </a:rPr>
              <a:t>$ 811.400</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95" name="Shape 295"/>
        <p:cNvGrpSpPr/>
        <p:nvPr/>
      </p:nvGrpSpPr>
      <p:grpSpPr>
        <a:xfrm>
          <a:off x="0" y="0"/>
          <a:ext cx="0" cy="0"/>
          <a:chOff x="0" y="0"/>
          <a:chExt cx="0" cy="0"/>
        </a:xfrm>
      </p:grpSpPr>
      <p:pic>
        <p:nvPicPr>
          <p:cNvPr descr="cruz ancla fondo.png" id="296" name="Shape 296"/>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97" name="Shape 297"/>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98" name="Shape 298"/>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99" name="Shape 299"/>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300" name="Shape 300"/>
          <p:cNvSpPr/>
          <p:nvPr/>
        </p:nvSpPr>
        <p:spPr>
          <a:xfrm>
            <a:off x="1295400" y="420469"/>
            <a:ext cx="441501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dk2"/>
                </a:solidFill>
                <a:latin typeface="Arial"/>
                <a:ea typeface="Arial"/>
                <a:cs typeface="Arial"/>
                <a:sym typeface="Arial"/>
              </a:rPr>
              <a:t>Proyectos</a:t>
            </a:r>
            <a:endParaRPr b="1" sz="3600" cap="none">
              <a:solidFill>
                <a:schemeClr val="dk2"/>
              </a:solidFill>
              <a:latin typeface="Arial"/>
              <a:ea typeface="Arial"/>
              <a:cs typeface="Arial"/>
              <a:sym typeface="Arial"/>
            </a:endParaRPr>
          </a:p>
        </p:txBody>
      </p:sp>
      <p:sp>
        <p:nvSpPr>
          <p:cNvPr id="301" name="Shape 301"/>
          <p:cNvSpPr/>
          <p:nvPr/>
        </p:nvSpPr>
        <p:spPr>
          <a:xfrm>
            <a:off x="261576" y="115669"/>
            <a:ext cx="2042547"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2800">
                <a:solidFill>
                  <a:srgbClr val="538CD5"/>
                </a:solidFill>
                <a:latin typeface="Arial"/>
                <a:ea typeface="Arial"/>
                <a:cs typeface="Arial"/>
                <a:sym typeface="Arial"/>
              </a:rPr>
              <a:t>Gestión de</a:t>
            </a:r>
            <a:endParaRPr b="1" sz="2800" cap="none">
              <a:solidFill>
                <a:srgbClr val="538CD5"/>
              </a:solidFill>
              <a:latin typeface="Arial"/>
              <a:ea typeface="Arial"/>
              <a:cs typeface="Arial"/>
              <a:sym typeface="Arial"/>
            </a:endParaRPr>
          </a:p>
        </p:txBody>
      </p:sp>
      <p:sp>
        <p:nvSpPr>
          <p:cNvPr id="302" name="Shape 302"/>
          <p:cNvSpPr txBox="1"/>
          <p:nvPr/>
        </p:nvSpPr>
        <p:spPr>
          <a:xfrm>
            <a:off x="295301" y="1203246"/>
            <a:ext cx="8783283" cy="4185761"/>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dk2"/>
              </a:buClr>
              <a:buSzPts val="2400"/>
              <a:buFont typeface="Arial"/>
              <a:buAutoNum type="arabicPeriod"/>
            </a:pPr>
            <a:r>
              <a:rPr b="1" lang="es-ES" sz="2400">
                <a:solidFill>
                  <a:schemeClr val="dk2"/>
                </a:solidFill>
                <a:latin typeface="Arial"/>
                <a:ea typeface="Arial"/>
                <a:cs typeface="Arial"/>
                <a:sym typeface="Arial"/>
              </a:rPr>
              <a:t>Educando para el Amor </a:t>
            </a:r>
            <a:endParaRPr/>
          </a:p>
          <a:p>
            <a:pPr indent="0" lvl="0" marL="0" marR="0" rtl="0" algn="l">
              <a:spcBef>
                <a:spcPts val="0"/>
              </a:spcBef>
              <a:spcAft>
                <a:spcPts val="0"/>
              </a:spcAft>
              <a:buNone/>
            </a:pPr>
            <a:r>
              <a:rPr lang="es-ES" sz="1800" u="sng">
                <a:solidFill>
                  <a:schemeClr val="hlink"/>
                </a:solidFill>
                <a:latin typeface="Arial"/>
                <a:ea typeface="Arial"/>
                <a:cs typeface="Arial"/>
                <a:sym typeface="Arial"/>
                <a:hlinkClick r:id="rId6"/>
              </a:rPr>
              <a:t>https://www.youtube.com/watch?v=-R0Ggy6m_sY</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s-ES" sz="1600">
                <a:solidFill>
                  <a:srgbClr val="7F7F7F"/>
                </a:solidFill>
                <a:latin typeface="Arial"/>
                <a:ea typeface="Arial"/>
                <a:cs typeface="Arial"/>
                <a:sym typeface="Arial"/>
              </a:rPr>
              <a:t>Notas generales de evaluación 2015:</a:t>
            </a:r>
            <a:endParaRPr/>
          </a:p>
          <a:p>
            <a:pPr indent="0" lvl="0" marL="0" marR="0" rtl="0" algn="l">
              <a:spcBef>
                <a:spcPts val="0"/>
              </a:spcBef>
              <a:spcAft>
                <a:spcPts val="0"/>
              </a:spcAft>
              <a:buNone/>
            </a:pPr>
            <a:r>
              <a:rPr lang="es-ES" sz="1600">
                <a:solidFill>
                  <a:srgbClr val="7F7F7F"/>
                </a:solidFill>
                <a:latin typeface="Arial"/>
                <a:ea typeface="Arial"/>
                <a:cs typeface="Arial"/>
                <a:sym typeface="Arial"/>
              </a:rPr>
              <a:t>Faltaron espacios para compartir con los padres de familia.</a:t>
            </a:r>
            <a:endParaRPr/>
          </a:p>
          <a:p>
            <a:pPr indent="0" lvl="0" marL="0" marR="0" rtl="0" algn="l">
              <a:spcBef>
                <a:spcPts val="0"/>
              </a:spcBef>
              <a:spcAft>
                <a:spcPts val="0"/>
              </a:spcAft>
              <a:buNone/>
            </a:pPr>
            <a:r>
              <a:rPr lang="es-ES" sz="1600">
                <a:solidFill>
                  <a:srgbClr val="7F7F7F"/>
                </a:solidFill>
                <a:latin typeface="Arial"/>
                <a:ea typeface="Arial"/>
                <a:cs typeface="Arial"/>
                <a:sym typeface="Arial"/>
              </a:rPr>
              <a:t>Algunos temas deben ser contextualizados a la realidad de la población con la que se trabajo.</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s-ES" sz="2400">
                <a:solidFill>
                  <a:schemeClr val="dk2"/>
                </a:solidFill>
                <a:latin typeface="Arial"/>
                <a:ea typeface="Arial"/>
                <a:cs typeface="Arial"/>
                <a:sym typeface="Arial"/>
              </a:rPr>
              <a:t>2. Programa de formación Integral </a:t>
            </a:r>
            <a:endParaRPr/>
          </a:p>
          <a:p>
            <a:pPr indent="0" lvl="0" marL="0" marR="0" rtl="0" algn="l">
              <a:spcBef>
                <a:spcPts val="0"/>
              </a:spcBef>
              <a:spcAft>
                <a:spcPts val="0"/>
              </a:spcAft>
              <a:buNone/>
            </a:pPr>
            <a:r>
              <a:rPr lang="es-ES" sz="1800">
                <a:solidFill>
                  <a:schemeClr val="dk1"/>
                </a:solidFill>
                <a:latin typeface="Arial"/>
                <a:ea typeface="Arial"/>
                <a:cs typeface="Arial"/>
                <a:sym typeface="Arial"/>
              </a:rPr>
              <a:t>35 temas elaborados y dictados.</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es-ES" sz="1600">
                <a:solidFill>
                  <a:srgbClr val="7F7F7F"/>
                </a:solidFill>
                <a:latin typeface="Arial"/>
                <a:ea typeface="Arial"/>
                <a:cs typeface="Arial"/>
                <a:sym typeface="Arial"/>
              </a:rPr>
              <a:t>Nota general de evaluación 2015</a:t>
            </a:r>
            <a:endParaRPr/>
          </a:p>
          <a:p>
            <a:pPr indent="0" lvl="0" marL="0" marR="0" rtl="0" algn="l">
              <a:spcBef>
                <a:spcPts val="0"/>
              </a:spcBef>
              <a:spcAft>
                <a:spcPts val="0"/>
              </a:spcAft>
              <a:buNone/>
            </a:pPr>
            <a:r>
              <a:rPr lang="es-ES" sz="1600">
                <a:solidFill>
                  <a:srgbClr val="7F7F7F"/>
                </a:solidFill>
                <a:latin typeface="Arial"/>
                <a:ea typeface="Arial"/>
                <a:cs typeface="Arial"/>
                <a:sym typeface="Arial"/>
              </a:rPr>
              <a:t>La metodología del programa esta en reflexión, ya que no es fácil el seguimiento al avance personal de cada beneficiario, se propone la metodología de Itinerario para que el crecimiento de cada participante este basado en el cumplimiento de objetivos personales más concretos. Cada participante tendrá el compromiso de autoevaluarse.</a:t>
            </a:r>
            <a:endParaRPr sz="1800">
              <a:solidFill>
                <a:schemeClr val="dk1"/>
              </a:solidFill>
              <a:latin typeface="Arial"/>
              <a:ea typeface="Arial"/>
              <a:cs typeface="Arial"/>
              <a:sym typeface="Arial"/>
            </a:endParaRPr>
          </a:p>
        </p:txBody>
      </p:sp>
      <p:pic>
        <p:nvPicPr>
          <p:cNvPr descr="Logo EPA-01" id="303" name="Shape 303"/>
          <p:cNvPicPr preferRelativeResize="0"/>
          <p:nvPr/>
        </p:nvPicPr>
        <p:blipFill rotWithShape="1">
          <a:blip r:embed="rId7">
            <a:alphaModFix/>
          </a:blip>
          <a:srcRect b="0" l="0" r="0" t="0"/>
          <a:stretch/>
        </p:blipFill>
        <p:spPr>
          <a:xfrm>
            <a:off x="5791200" y="1130754"/>
            <a:ext cx="2743200" cy="107904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08" name="Shape 308"/>
        <p:cNvGrpSpPr/>
        <p:nvPr/>
      </p:nvGrpSpPr>
      <p:grpSpPr>
        <a:xfrm>
          <a:off x="0" y="0"/>
          <a:ext cx="0" cy="0"/>
          <a:chOff x="0" y="0"/>
          <a:chExt cx="0" cy="0"/>
        </a:xfrm>
      </p:grpSpPr>
      <p:pic>
        <p:nvPicPr>
          <p:cNvPr descr="cruz ancla fondo.png" id="309" name="Shape 309"/>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310" name="Shape 31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311" name="Shape 31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312" name="Shape 31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313" name="Shape 313"/>
          <p:cNvSpPr txBox="1"/>
          <p:nvPr/>
        </p:nvSpPr>
        <p:spPr>
          <a:xfrm>
            <a:off x="228600" y="371580"/>
            <a:ext cx="5412346" cy="1323439"/>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4000">
                <a:solidFill>
                  <a:srgbClr val="366092"/>
                </a:solidFill>
                <a:latin typeface="Arial"/>
                <a:ea typeface="Arial"/>
                <a:cs typeface="Arial"/>
                <a:sym typeface="Arial"/>
              </a:rPr>
              <a:t>Informes Financieros</a:t>
            </a:r>
            <a:endParaRPr/>
          </a:p>
          <a:p>
            <a:pPr indent="0" lvl="0" marL="0" marR="0" rtl="0" algn="r">
              <a:spcBef>
                <a:spcPts val="0"/>
              </a:spcBef>
              <a:spcAft>
                <a:spcPts val="0"/>
              </a:spcAft>
              <a:buNone/>
            </a:pPr>
            <a:r>
              <a:rPr b="1" lang="es-ES" sz="4000">
                <a:solidFill>
                  <a:srgbClr val="366092"/>
                </a:solidFill>
                <a:latin typeface="Arial"/>
                <a:ea typeface="Arial"/>
                <a:cs typeface="Arial"/>
                <a:sym typeface="Arial"/>
              </a:rPr>
              <a:t>Año 2.014</a:t>
            </a:r>
            <a:endParaRPr/>
          </a:p>
        </p:txBody>
      </p:sp>
      <p:sp>
        <p:nvSpPr>
          <p:cNvPr id="314" name="Shape 314"/>
          <p:cNvSpPr txBox="1"/>
          <p:nvPr/>
        </p:nvSpPr>
        <p:spPr>
          <a:xfrm>
            <a:off x="3849516" y="5486399"/>
            <a:ext cx="51268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1200">
                <a:solidFill>
                  <a:schemeClr val="dk1"/>
                </a:solidFill>
                <a:latin typeface="Arial"/>
                <a:ea typeface="Arial"/>
                <a:cs typeface="Arial"/>
                <a:sym typeface="Arial"/>
              </a:rPr>
              <a:t>XXXXXXX</a:t>
            </a:r>
            <a:endParaRPr sz="1200">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19" name="Shape 319"/>
        <p:cNvGrpSpPr/>
        <p:nvPr/>
      </p:nvGrpSpPr>
      <p:grpSpPr>
        <a:xfrm>
          <a:off x="0" y="0"/>
          <a:ext cx="0" cy="0"/>
          <a:chOff x="0" y="0"/>
          <a:chExt cx="0" cy="0"/>
        </a:xfrm>
      </p:grpSpPr>
      <p:pic>
        <p:nvPicPr>
          <p:cNvPr descr="cruz ancla fondo.png" id="320" name="Shape 320"/>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321" name="Shape 321"/>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322" name="Shape 322"/>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323" name="Shape 323"/>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324" name="Shape 324"/>
          <p:cNvSpPr/>
          <p:nvPr/>
        </p:nvSpPr>
        <p:spPr>
          <a:xfrm>
            <a:off x="179174" y="115796"/>
            <a:ext cx="5078625"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Planeación actividades 2016</a:t>
            </a:r>
            <a:endParaRPr b="1" sz="2800">
              <a:solidFill>
                <a:schemeClr val="dk2"/>
              </a:solidFill>
              <a:latin typeface="Arial"/>
              <a:ea typeface="Arial"/>
              <a:cs typeface="Arial"/>
              <a:sym typeface="Arial"/>
            </a:endParaRPr>
          </a:p>
        </p:txBody>
      </p:sp>
      <p:sp>
        <p:nvSpPr>
          <p:cNvPr id="325" name="Shape 325"/>
          <p:cNvSpPr/>
          <p:nvPr/>
        </p:nvSpPr>
        <p:spPr>
          <a:xfrm>
            <a:off x="4343400" y="1564481"/>
            <a:ext cx="4419600" cy="4524315"/>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Plan de cooperación</a:t>
            </a:r>
            <a:endParaRPr/>
          </a:p>
          <a:p>
            <a:pPr indent="-171450" lvl="0" marL="285750" marR="0" rtl="0" algn="l">
              <a:spcBef>
                <a:spcPts val="0"/>
              </a:spcBef>
              <a:spcAft>
                <a:spcPts val="0"/>
              </a:spcAft>
              <a:buClr>
                <a:schemeClr val="dk1"/>
              </a:buClr>
              <a:buSzPts val="1800"/>
              <a:buFont typeface="Arial"/>
              <a:buNone/>
            </a:pPr>
            <a:r>
              <a:t/>
            </a:r>
            <a:endParaRPr sz="1800">
              <a:solidFill>
                <a:srgbClr val="7F7F7F"/>
              </a:solidFill>
              <a:latin typeface="Arial"/>
              <a:ea typeface="Arial"/>
              <a:cs typeface="Arial"/>
              <a:sym typeface="Arial"/>
            </a:endParaRPr>
          </a:p>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Modelo de costos y presupuestos (P/S/C)</a:t>
            </a:r>
            <a:endParaRPr/>
          </a:p>
          <a:p>
            <a:pPr indent="-171450" lvl="0" marL="285750" marR="0" rtl="0" algn="l">
              <a:spcBef>
                <a:spcPts val="0"/>
              </a:spcBef>
              <a:spcAft>
                <a:spcPts val="0"/>
              </a:spcAft>
              <a:buClr>
                <a:schemeClr val="dk1"/>
              </a:buClr>
              <a:buSzPts val="1800"/>
              <a:buFont typeface="Arial"/>
              <a:buNone/>
            </a:pPr>
            <a:r>
              <a:t/>
            </a:r>
            <a:endParaRPr sz="1800">
              <a:solidFill>
                <a:srgbClr val="7F7F7F"/>
              </a:solidFill>
              <a:latin typeface="Arial"/>
              <a:ea typeface="Arial"/>
              <a:cs typeface="Arial"/>
              <a:sym typeface="Arial"/>
            </a:endParaRPr>
          </a:p>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Modelo de comunicación para el fortalecimiento del voluntariado</a:t>
            </a:r>
            <a:endParaRPr/>
          </a:p>
          <a:p>
            <a:pPr indent="-171450" lvl="0" marL="285750" marR="0" rtl="0" algn="l">
              <a:spcBef>
                <a:spcPts val="0"/>
              </a:spcBef>
              <a:spcAft>
                <a:spcPts val="0"/>
              </a:spcAft>
              <a:buClr>
                <a:schemeClr val="dk1"/>
              </a:buClr>
              <a:buSzPts val="1800"/>
              <a:buFont typeface="Arial"/>
              <a:buNone/>
            </a:pPr>
            <a:r>
              <a:t/>
            </a:r>
            <a:endParaRPr sz="1800">
              <a:solidFill>
                <a:srgbClr val="7F7F7F"/>
              </a:solidFill>
              <a:latin typeface="Arial"/>
              <a:ea typeface="Arial"/>
              <a:cs typeface="Arial"/>
              <a:sym typeface="Arial"/>
            </a:endParaRPr>
          </a:p>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Planeación Estratégica - Metodología scrum</a:t>
            </a:r>
            <a:endParaRPr sz="1800">
              <a:solidFill>
                <a:srgbClr val="7F7F7F"/>
              </a:solidFill>
              <a:latin typeface="Arial"/>
              <a:ea typeface="Arial"/>
              <a:cs typeface="Arial"/>
              <a:sym typeface="Arial"/>
            </a:endParaRPr>
          </a:p>
          <a:p>
            <a:pPr indent="-171450" lvl="0" marL="285750" marR="0" rtl="0" algn="l">
              <a:spcBef>
                <a:spcPts val="0"/>
              </a:spcBef>
              <a:spcAft>
                <a:spcPts val="0"/>
              </a:spcAft>
              <a:buClr>
                <a:schemeClr val="dk1"/>
              </a:buClr>
              <a:buSzPts val="1800"/>
              <a:buFont typeface="Arial"/>
              <a:buNone/>
            </a:pPr>
            <a:r>
              <a:t/>
            </a:r>
            <a:endParaRPr sz="1800">
              <a:solidFill>
                <a:srgbClr val="7F7F7F"/>
              </a:solidFill>
              <a:latin typeface="Arial"/>
              <a:ea typeface="Arial"/>
              <a:cs typeface="Arial"/>
              <a:sym typeface="Arial"/>
            </a:endParaRPr>
          </a:p>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Seguimiento a propuestas de la asamblea general MVC 2015</a:t>
            </a:r>
            <a:endParaRPr/>
          </a:p>
          <a:p>
            <a:pPr indent="-171450" lvl="0" marL="285750" marR="0" rtl="0" algn="l">
              <a:spcBef>
                <a:spcPts val="0"/>
              </a:spcBef>
              <a:spcAft>
                <a:spcPts val="0"/>
              </a:spcAft>
              <a:buClr>
                <a:schemeClr val="dk1"/>
              </a:buClr>
              <a:buSzPts val="1800"/>
              <a:buFont typeface="Arial"/>
              <a:buNone/>
            </a:pPr>
            <a:r>
              <a:t/>
            </a:r>
            <a:endParaRPr sz="1800">
              <a:solidFill>
                <a:srgbClr val="7F7F7F"/>
              </a:solidFill>
              <a:latin typeface="Arial"/>
              <a:ea typeface="Arial"/>
              <a:cs typeface="Arial"/>
              <a:sym typeface="Arial"/>
            </a:endParaRPr>
          </a:p>
          <a:p>
            <a:pPr indent="-285750" lvl="0" marL="285750" marR="0" rtl="0" algn="l">
              <a:spcBef>
                <a:spcPts val="0"/>
              </a:spcBef>
              <a:spcAft>
                <a:spcPts val="0"/>
              </a:spcAft>
              <a:buClr>
                <a:srgbClr val="7F7F7F"/>
              </a:buClr>
              <a:buSzPts val="1800"/>
              <a:buFont typeface="Arial"/>
              <a:buChar char="•"/>
            </a:pPr>
            <a:r>
              <a:rPr lang="es-ES" sz="1800">
                <a:solidFill>
                  <a:srgbClr val="7F7F7F"/>
                </a:solidFill>
                <a:latin typeface="Arial"/>
                <a:ea typeface="Arial"/>
                <a:cs typeface="Arial"/>
                <a:sym typeface="Arial"/>
              </a:rPr>
              <a:t>Creación del banco de proyecto</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pic>
        <p:nvPicPr>
          <p:cNvPr id="326" name="Shape 326"/>
          <p:cNvPicPr preferRelativeResize="0"/>
          <p:nvPr/>
        </p:nvPicPr>
        <p:blipFill rotWithShape="1">
          <a:blip r:embed="rId6">
            <a:alphaModFix/>
          </a:blip>
          <a:srcRect b="0" l="0" r="0" t="0"/>
          <a:stretch/>
        </p:blipFill>
        <p:spPr>
          <a:xfrm>
            <a:off x="686904" y="639016"/>
            <a:ext cx="3580296" cy="553318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8" name="Shape 98"/>
        <p:cNvGrpSpPr/>
        <p:nvPr/>
      </p:nvGrpSpPr>
      <p:grpSpPr>
        <a:xfrm>
          <a:off x="0" y="0"/>
          <a:ext cx="0" cy="0"/>
          <a:chOff x="0" y="0"/>
          <a:chExt cx="0" cy="0"/>
        </a:xfrm>
      </p:grpSpPr>
      <p:pic>
        <p:nvPicPr>
          <p:cNvPr descr="cruz ancla fondo.png" id="99" name="Shape 99"/>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100" name="Shape 10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101" name="Shape 10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102" name="Shape 10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103" name="Shape 103"/>
          <p:cNvSpPr txBox="1"/>
          <p:nvPr/>
        </p:nvSpPr>
        <p:spPr>
          <a:xfrm>
            <a:off x="4800600" y="4347219"/>
            <a:ext cx="305603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 170 familias beneficiarias</a:t>
            </a:r>
            <a:endParaRPr/>
          </a:p>
          <a:p>
            <a:pPr indent="0" lvl="0" marL="0" marR="0" rtl="0" algn="r">
              <a:spcBef>
                <a:spcPts val="0"/>
              </a:spcBef>
              <a:spcAft>
                <a:spcPts val="0"/>
              </a:spcAft>
              <a:buNone/>
            </a:pPr>
            <a:r>
              <a:rPr lang="es-ES" sz="1800">
                <a:solidFill>
                  <a:schemeClr val="dk1"/>
                </a:solidFill>
                <a:latin typeface="Arial"/>
                <a:ea typeface="Arial"/>
                <a:cs typeface="Arial"/>
                <a:sym typeface="Arial"/>
              </a:rPr>
              <a:t>36 Voluntarios</a:t>
            </a:r>
            <a:endParaRPr sz="1800">
              <a:solidFill>
                <a:schemeClr val="dk1"/>
              </a:solidFill>
              <a:latin typeface="Arial"/>
              <a:ea typeface="Arial"/>
              <a:cs typeface="Arial"/>
              <a:sym typeface="Arial"/>
            </a:endParaRPr>
          </a:p>
        </p:txBody>
      </p:sp>
      <p:sp>
        <p:nvSpPr>
          <p:cNvPr id="104" name="Shape 104"/>
          <p:cNvSpPr/>
          <p:nvPr/>
        </p:nvSpPr>
        <p:spPr>
          <a:xfrm>
            <a:off x="-228600" y="572869"/>
            <a:ext cx="7315201"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3600">
                <a:solidFill>
                  <a:schemeClr val="dk2"/>
                </a:solidFill>
                <a:latin typeface="Arial"/>
                <a:ea typeface="Arial"/>
                <a:cs typeface="Arial"/>
                <a:sym typeface="Arial"/>
              </a:rPr>
              <a:t>Madre de la Esperanza</a:t>
            </a:r>
            <a:endParaRPr/>
          </a:p>
        </p:txBody>
      </p:sp>
      <p:sp>
        <p:nvSpPr>
          <p:cNvPr id="105" name="Shape 105"/>
          <p:cNvSpPr/>
          <p:nvPr/>
        </p:nvSpPr>
        <p:spPr>
          <a:xfrm>
            <a:off x="177421" y="119774"/>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Centro Solidario</a:t>
            </a:r>
            <a:endParaRPr b="1" sz="2400">
              <a:solidFill>
                <a:schemeClr val="dk2"/>
              </a:solidFill>
              <a:latin typeface="Arial"/>
              <a:ea typeface="Arial"/>
              <a:cs typeface="Arial"/>
              <a:sym typeface="Arial"/>
            </a:endParaRPr>
          </a:p>
        </p:txBody>
      </p:sp>
      <p:sp>
        <p:nvSpPr>
          <p:cNvPr id="106" name="Shape 106"/>
          <p:cNvSpPr txBox="1"/>
          <p:nvPr/>
        </p:nvSpPr>
        <p:spPr>
          <a:xfrm>
            <a:off x="4724400" y="5208755"/>
            <a:ext cx="305603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7F7F7F"/>
                </a:solidFill>
                <a:latin typeface="Arial"/>
                <a:ea typeface="Arial"/>
                <a:cs typeface="Arial"/>
                <a:sym typeface="Arial"/>
              </a:rPr>
              <a:t>111 familias beneficiarias</a:t>
            </a:r>
            <a:endParaRPr/>
          </a:p>
          <a:p>
            <a:pPr indent="0" lvl="0" marL="0" marR="0" rtl="0" algn="r">
              <a:spcBef>
                <a:spcPts val="0"/>
              </a:spcBef>
              <a:spcAft>
                <a:spcPts val="0"/>
              </a:spcAft>
              <a:buNone/>
            </a:pPr>
            <a:r>
              <a:rPr lang="es-ES" sz="1800">
                <a:solidFill>
                  <a:srgbClr val="7F7F7F"/>
                </a:solidFill>
                <a:latin typeface="Arial"/>
                <a:ea typeface="Arial"/>
                <a:cs typeface="Arial"/>
                <a:sym typeface="Arial"/>
              </a:rPr>
              <a:t>25 Voluntarios</a:t>
            </a:r>
            <a:endParaRPr sz="1800">
              <a:solidFill>
                <a:srgbClr val="7F7F7F"/>
              </a:solidFill>
              <a:latin typeface="Arial"/>
              <a:ea typeface="Arial"/>
              <a:cs typeface="Arial"/>
              <a:sym typeface="Arial"/>
            </a:endParaRPr>
          </a:p>
        </p:txBody>
      </p:sp>
      <p:cxnSp>
        <p:nvCxnSpPr>
          <p:cNvPr id="107" name="Shape 107"/>
          <p:cNvCxnSpPr/>
          <p:nvPr/>
        </p:nvCxnSpPr>
        <p:spPr>
          <a:xfrm>
            <a:off x="7848600" y="4347219"/>
            <a:ext cx="0" cy="681981"/>
          </a:xfrm>
          <a:prstGeom prst="straightConnector1">
            <a:avLst/>
          </a:prstGeom>
          <a:noFill/>
          <a:ln cap="flat" cmpd="sng" w="38100">
            <a:solidFill>
              <a:srgbClr val="FFFF00"/>
            </a:solidFill>
            <a:prstDash val="solid"/>
            <a:round/>
            <a:headEnd len="sm" w="sm" type="none"/>
            <a:tailEnd len="sm" w="sm" type="none"/>
          </a:ln>
        </p:spPr>
      </p:cxnSp>
      <p:cxnSp>
        <p:nvCxnSpPr>
          <p:cNvPr id="108" name="Shape 108"/>
          <p:cNvCxnSpPr/>
          <p:nvPr/>
        </p:nvCxnSpPr>
        <p:spPr>
          <a:xfrm>
            <a:off x="7848600" y="5185419"/>
            <a:ext cx="0" cy="681981"/>
          </a:xfrm>
          <a:prstGeom prst="straightConnector1">
            <a:avLst/>
          </a:prstGeom>
          <a:noFill/>
          <a:ln cap="flat" cmpd="sng" w="38100">
            <a:solidFill>
              <a:srgbClr val="FFFF00"/>
            </a:solidFill>
            <a:prstDash val="solid"/>
            <a:round/>
            <a:headEnd len="sm" w="sm" type="none"/>
            <a:tailEnd len="sm" w="sm" type="none"/>
          </a:ln>
        </p:spPr>
      </p:cxnSp>
      <p:sp>
        <p:nvSpPr>
          <p:cNvPr id="109" name="Shape 109"/>
          <p:cNvSpPr/>
          <p:nvPr/>
        </p:nvSpPr>
        <p:spPr>
          <a:xfrm>
            <a:off x="7959611" y="4480102"/>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2015</a:t>
            </a:r>
            <a:endParaRPr/>
          </a:p>
        </p:txBody>
      </p:sp>
      <p:sp>
        <p:nvSpPr>
          <p:cNvPr id="110" name="Shape 110"/>
          <p:cNvSpPr/>
          <p:nvPr/>
        </p:nvSpPr>
        <p:spPr>
          <a:xfrm>
            <a:off x="7959611" y="5333354"/>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93B3D7"/>
                </a:solidFill>
                <a:latin typeface="Arial"/>
                <a:ea typeface="Arial"/>
                <a:cs typeface="Arial"/>
                <a:sym typeface="Arial"/>
              </a:rPr>
              <a:t>2014</a:t>
            </a:r>
            <a:endParaRPr/>
          </a:p>
        </p:txBody>
      </p:sp>
      <p:sp>
        <p:nvSpPr>
          <p:cNvPr id="111" name="Shape 111"/>
          <p:cNvSpPr/>
          <p:nvPr/>
        </p:nvSpPr>
        <p:spPr>
          <a:xfrm>
            <a:off x="265153" y="1600200"/>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Logros</a:t>
            </a:r>
            <a:endParaRPr/>
          </a:p>
        </p:txBody>
      </p:sp>
      <p:sp>
        <p:nvSpPr>
          <p:cNvPr id="112" name="Shape 112"/>
          <p:cNvSpPr/>
          <p:nvPr/>
        </p:nvSpPr>
        <p:spPr>
          <a:xfrm>
            <a:off x="5637977" y="1062335"/>
            <a:ext cx="1448624"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FFC000"/>
                </a:solidFill>
                <a:latin typeface="Arial"/>
                <a:ea typeface="Arial"/>
                <a:cs typeface="Arial"/>
                <a:sym typeface="Arial"/>
              </a:rPr>
              <a:t>Medellín</a:t>
            </a:r>
            <a:endParaRPr b="1" sz="2400">
              <a:solidFill>
                <a:srgbClr val="FFC000"/>
              </a:solidFill>
              <a:latin typeface="Arial"/>
              <a:ea typeface="Arial"/>
              <a:cs typeface="Arial"/>
              <a:sym typeface="Arial"/>
            </a:endParaRPr>
          </a:p>
        </p:txBody>
      </p:sp>
      <p:sp>
        <p:nvSpPr>
          <p:cNvPr id="113" name="Shape 113"/>
          <p:cNvSpPr txBox="1"/>
          <p:nvPr/>
        </p:nvSpPr>
        <p:spPr>
          <a:xfrm>
            <a:off x="304799" y="2362200"/>
            <a:ext cx="8132705" cy="120032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Fortalecimiento del trabajo en equipo.</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 trabajo la reverencia </a:t>
            </a:r>
            <a:r>
              <a:rPr lang="es-ES" sz="1400">
                <a:solidFill>
                  <a:schemeClr val="dk1"/>
                </a:solidFill>
                <a:latin typeface="Arial"/>
                <a:ea typeface="Arial"/>
                <a:cs typeface="Arial"/>
                <a:sym typeface="Arial"/>
              </a:rPr>
              <a:t>como actitud diferenciador del servicios de los voluntarios.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Crecimiento del área de psicología </a:t>
            </a:r>
            <a:r>
              <a:rPr lang="es-ES" sz="1400">
                <a:solidFill>
                  <a:schemeClr val="dk1"/>
                </a:solidFill>
                <a:latin typeface="Arial"/>
                <a:ea typeface="Arial"/>
                <a:cs typeface="Arial"/>
                <a:sym typeface="Arial"/>
              </a:rPr>
              <a:t>(talleres, asesorías)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Programa Titanes de la Candelaria </a:t>
            </a:r>
            <a:r>
              <a:rPr lang="es-ES" sz="1400">
                <a:solidFill>
                  <a:schemeClr val="dk1"/>
                </a:solidFill>
                <a:latin typeface="Arial"/>
                <a:ea typeface="Arial"/>
                <a:cs typeface="Arial"/>
                <a:sym typeface="Arial"/>
              </a:rPr>
              <a:t>(escuela de futbol)</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pic>
        <p:nvPicPr>
          <p:cNvPr descr="cruz ancla fondo.png" id="119" name="Shape 119"/>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120" name="Shape 12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121" name="Shape 12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122" name="Shape 12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123" name="Shape 123"/>
          <p:cNvSpPr txBox="1"/>
          <p:nvPr/>
        </p:nvSpPr>
        <p:spPr>
          <a:xfrm>
            <a:off x="4911611" y="4495800"/>
            <a:ext cx="305603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 573 familias beneficiarias</a:t>
            </a:r>
            <a:endParaRPr/>
          </a:p>
          <a:p>
            <a:pPr indent="0" lvl="0" marL="0" marR="0" rtl="0" algn="r">
              <a:spcBef>
                <a:spcPts val="0"/>
              </a:spcBef>
              <a:spcAft>
                <a:spcPts val="0"/>
              </a:spcAft>
              <a:buNone/>
            </a:pPr>
            <a:r>
              <a:rPr lang="es-ES" sz="1800">
                <a:solidFill>
                  <a:schemeClr val="dk1"/>
                </a:solidFill>
                <a:latin typeface="Arial"/>
                <a:ea typeface="Arial"/>
                <a:cs typeface="Arial"/>
                <a:sym typeface="Arial"/>
              </a:rPr>
              <a:t>29 Voluntarios</a:t>
            </a:r>
            <a:endParaRPr sz="1800">
              <a:solidFill>
                <a:schemeClr val="dk1"/>
              </a:solidFill>
              <a:latin typeface="Arial"/>
              <a:ea typeface="Arial"/>
              <a:cs typeface="Arial"/>
              <a:sym typeface="Arial"/>
            </a:endParaRPr>
          </a:p>
        </p:txBody>
      </p:sp>
      <p:sp>
        <p:nvSpPr>
          <p:cNvPr id="124" name="Shape 124"/>
          <p:cNvSpPr txBox="1"/>
          <p:nvPr/>
        </p:nvSpPr>
        <p:spPr>
          <a:xfrm>
            <a:off x="4835411" y="5357336"/>
            <a:ext cx="305603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7F7F7F"/>
                </a:solidFill>
                <a:latin typeface="Arial"/>
                <a:ea typeface="Arial"/>
                <a:cs typeface="Arial"/>
                <a:sym typeface="Arial"/>
              </a:rPr>
              <a:t>500 familias beneficiarias</a:t>
            </a:r>
            <a:endParaRPr/>
          </a:p>
          <a:p>
            <a:pPr indent="0" lvl="0" marL="0" marR="0" rtl="0" algn="r">
              <a:spcBef>
                <a:spcPts val="0"/>
              </a:spcBef>
              <a:spcAft>
                <a:spcPts val="0"/>
              </a:spcAft>
              <a:buNone/>
            </a:pPr>
            <a:r>
              <a:rPr lang="es-ES" sz="1800">
                <a:solidFill>
                  <a:srgbClr val="7F7F7F"/>
                </a:solidFill>
                <a:latin typeface="Arial"/>
                <a:ea typeface="Arial"/>
                <a:cs typeface="Arial"/>
                <a:sym typeface="Arial"/>
              </a:rPr>
              <a:t>30 Voluntarios</a:t>
            </a:r>
            <a:endParaRPr sz="1800">
              <a:solidFill>
                <a:srgbClr val="7F7F7F"/>
              </a:solidFill>
              <a:latin typeface="Arial"/>
              <a:ea typeface="Arial"/>
              <a:cs typeface="Arial"/>
              <a:sym typeface="Arial"/>
            </a:endParaRPr>
          </a:p>
        </p:txBody>
      </p:sp>
      <p:sp>
        <p:nvSpPr>
          <p:cNvPr id="125" name="Shape 125"/>
          <p:cNvSpPr/>
          <p:nvPr/>
        </p:nvSpPr>
        <p:spPr>
          <a:xfrm>
            <a:off x="7959611" y="4634299"/>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2015</a:t>
            </a:r>
            <a:endParaRPr/>
          </a:p>
        </p:txBody>
      </p:sp>
      <p:sp>
        <p:nvSpPr>
          <p:cNvPr id="126" name="Shape 126"/>
          <p:cNvSpPr/>
          <p:nvPr/>
        </p:nvSpPr>
        <p:spPr>
          <a:xfrm>
            <a:off x="7959611" y="5487551"/>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93B3D7"/>
                </a:solidFill>
                <a:latin typeface="Arial"/>
                <a:ea typeface="Arial"/>
                <a:cs typeface="Arial"/>
                <a:sym typeface="Arial"/>
              </a:rPr>
              <a:t>2014</a:t>
            </a:r>
            <a:endParaRPr/>
          </a:p>
        </p:txBody>
      </p:sp>
      <p:cxnSp>
        <p:nvCxnSpPr>
          <p:cNvPr id="127" name="Shape 127"/>
          <p:cNvCxnSpPr/>
          <p:nvPr/>
        </p:nvCxnSpPr>
        <p:spPr>
          <a:xfrm>
            <a:off x="7959611" y="4495800"/>
            <a:ext cx="0" cy="681981"/>
          </a:xfrm>
          <a:prstGeom prst="straightConnector1">
            <a:avLst/>
          </a:prstGeom>
          <a:noFill/>
          <a:ln cap="flat" cmpd="sng" w="38100">
            <a:solidFill>
              <a:srgbClr val="FFFF00"/>
            </a:solidFill>
            <a:prstDash val="solid"/>
            <a:round/>
            <a:headEnd len="sm" w="sm" type="none"/>
            <a:tailEnd len="sm" w="sm" type="none"/>
          </a:ln>
        </p:spPr>
      </p:cxnSp>
      <p:cxnSp>
        <p:nvCxnSpPr>
          <p:cNvPr id="128" name="Shape 128"/>
          <p:cNvCxnSpPr/>
          <p:nvPr/>
        </p:nvCxnSpPr>
        <p:spPr>
          <a:xfrm>
            <a:off x="7959611" y="5334000"/>
            <a:ext cx="0" cy="681981"/>
          </a:xfrm>
          <a:prstGeom prst="straightConnector1">
            <a:avLst/>
          </a:prstGeom>
          <a:noFill/>
          <a:ln cap="flat" cmpd="sng" w="38100">
            <a:solidFill>
              <a:srgbClr val="FFFF00"/>
            </a:solidFill>
            <a:prstDash val="solid"/>
            <a:round/>
            <a:headEnd len="sm" w="sm" type="none"/>
            <a:tailEnd len="sm" w="sm" type="none"/>
          </a:ln>
        </p:spPr>
      </p:cxnSp>
      <p:sp>
        <p:nvSpPr>
          <p:cNvPr id="129" name="Shape 129"/>
          <p:cNvSpPr/>
          <p:nvPr/>
        </p:nvSpPr>
        <p:spPr>
          <a:xfrm>
            <a:off x="234673" y="1443335"/>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Logros</a:t>
            </a:r>
            <a:endParaRPr/>
          </a:p>
        </p:txBody>
      </p:sp>
      <p:sp>
        <p:nvSpPr>
          <p:cNvPr id="130" name="Shape 130"/>
          <p:cNvSpPr/>
          <p:nvPr/>
        </p:nvSpPr>
        <p:spPr>
          <a:xfrm>
            <a:off x="1600200" y="572869"/>
            <a:ext cx="3352801"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3600">
                <a:solidFill>
                  <a:schemeClr val="dk2"/>
                </a:solidFill>
                <a:latin typeface="Arial"/>
                <a:ea typeface="Arial"/>
                <a:cs typeface="Arial"/>
                <a:sym typeface="Arial"/>
              </a:rPr>
              <a:t>Juan Pablo II</a:t>
            </a:r>
            <a:endParaRPr/>
          </a:p>
        </p:txBody>
      </p:sp>
      <p:sp>
        <p:nvSpPr>
          <p:cNvPr id="131" name="Shape 131"/>
          <p:cNvSpPr/>
          <p:nvPr/>
        </p:nvSpPr>
        <p:spPr>
          <a:xfrm>
            <a:off x="177421" y="119774"/>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Centro Solidario</a:t>
            </a:r>
            <a:endParaRPr b="1" sz="2400">
              <a:solidFill>
                <a:schemeClr val="dk2"/>
              </a:solidFill>
              <a:latin typeface="Arial"/>
              <a:ea typeface="Arial"/>
              <a:cs typeface="Arial"/>
              <a:sym typeface="Arial"/>
            </a:endParaRPr>
          </a:p>
        </p:txBody>
      </p:sp>
      <p:sp>
        <p:nvSpPr>
          <p:cNvPr id="132" name="Shape 132"/>
          <p:cNvSpPr/>
          <p:nvPr/>
        </p:nvSpPr>
        <p:spPr>
          <a:xfrm>
            <a:off x="3505201" y="1062335"/>
            <a:ext cx="1524000"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FFC000"/>
                </a:solidFill>
                <a:latin typeface="Arial"/>
                <a:ea typeface="Arial"/>
                <a:cs typeface="Arial"/>
                <a:sym typeface="Arial"/>
              </a:rPr>
              <a:t>Medellín</a:t>
            </a:r>
            <a:endParaRPr b="1" sz="2400">
              <a:solidFill>
                <a:srgbClr val="FFC000"/>
              </a:solidFill>
              <a:latin typeface="Arial"/>
              <a:ea typeface="Arial"/>
              <a:cs typeface="Arial"/>
              <a:sym typeface="Arial"/>
            </a:endParaRPr>
          </a:p>
        </p:txBody>
      </p:sp>
      <p:sp>
        <p:nvSpPr>
          <p:cNvPr id="133" name="Shape 133"/>
          <p:cNvSpPr txBox="1"/>
          <p:nvPr/>
        </p:nvSpPr>
        <p:spPr>
          <a:xfrm>
            <a:off x="228600" y="1917680"/>
            <a:ext cx="8458200" cy="169277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Relación con la parroquia San Pio de Pietrelcina. </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Mejoramiento de los espacios físicos. </a:t>
            </a:r>
            <a:r>
              <a:rPr lang="es-ES" sz="1400">
                <a:solidFill>
                  <a:schemeClr val="dk1"/>
                </a:solidFill>
                <a:latin typeface="Arial"/>
                <a:ea typeface="Arial"/>
                <a:cs typeface="Arial"/>
                <a:sym typeface="Arial"/>
              </a:rPr>
              <a:t>Contribuyó a dignificar la atención prestada a los beneficiarios. (Consultorio para asesorías psicológicas, salón principal)</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La formación integral. </a:t>
            </a:r>
            <a:r>
              <a:rPr lang="es-ES" sz="1400">
                <a:solidFill>
                  <a:schemeClr val="dk1"/>
                </a:solidFill>
                <a:latin typeface="Arial"/>
                <a:ea typeface="Arial"/>
                <a:cs typeface="Arial"/>
                <a:sym typeface="Arial"/>
              </a:rPr>
              <a:t>Como eje de transversal de todos los programas y servicios.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Crecimiento del área de psicología </a:t>
            </a:r>
            <a:r>
              <a:rPr lang="es-ES" sz="1400">
                <a:solidFill>
                  <a:schemeClr val="dk1"/>
                </a:solidFill>
                <a:latin typeface="Arial"/>
                <a:ea typeface="Arial"/>
                <a:cs typeface="Arial"/>
                <a:sym typeface="Arial"/>
              </a:rPr>
              <a:t>(talleres, asesorías)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Relacionamiento con diferentes actores de la comuna.</a:t>
            </a:r>
            <a:endParaRPr sz="180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pic>
        <p:nvPicPr>
          <p:cNvPr descr="cruz ancla fondo.png" id="139" name="Shape 139"/>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140" name="Shape 14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141" name="Shape 14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142" name="Shape 14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143" name="Shape 143"/>
          <p:cNvSpPr txBox="1"/>
          <p:nvPr/>
        </p:nvSpPr>
        <p:spPr>
          <a:xfrm>
            <a:off x="3962400" y="4535269"/>
            <a:ext cx="401834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8 Internos</a:t>
            </a:r>
            <a:endParaRPr/>
          </a:p>
          <a:p>
            <a:pPr indent="0" lvl="0" marL="0" marR="0" rtl="0" algn="r">
              <a:spcBef>
                <a:spcPts val="0"/>
              </a:spcBef>
              <a:spcAft>
                <a:spcPts val="0"/>
              </a:spcAft>
              <a:buNone/>
            </a:pPr>
            <a:r>
              <a:rPr lang="es-ES" sz="1800">
                <a:solidFill>
                  <a:schemeClr val="dk1"/>
                </a:solidFill>
                <a:latin typeface="Arial"/>
                <a:ea typeface="Arial"/>
                <a:cs typeface="Arial"/>
                <a:sym typeface="Arial"/>
              </a:rPr>
              <a:t>20 personas (promedio) Comedor</a:t>
            </a:r>
            <a:endParaRPr/>
          </a:p>
        </p:txBody>
      </p:sp>
      <p:sp>
        <p:nvSpPr>
          <p:cNvPr id="144" name="Shape 144"/>
          <p:cNvSpPr/>
          <p:nvPr/>
        </p:nvSpPr>
        <p:spPr>
          <a:xfrm>
            <a:off x="7972710" y="4634299"/>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2015</a:t>
            </a:r>
            <a:endParaRPr/>
          </a:p>
        </p:txBody>
      </p:sp>
      <p:sp>
        <p:nvSpPr>
          <p:cNvPr id="145" name="Shape 145"/>
          <p:cNvSpPr/>
          <p:nvPr/>
        </p:nvSpPr>
        <p:spPr>
          <a:xfrm>
            <a:off x="7972710" y="5487551"/>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93B3D7"/>
                </a:solidFill>
                <a:latin typeface="Arial"/>
                <a:ea typeface="Arial"/>
                <a:cs typeface="Arial"/>
                <a:sym typeface="Arial"/>
              </a:rPr>
              <a:t>2014</a:t>
            </a:r>
            <a:endParaRPr/>
          </a:p>
        </p:txBody>
      </p:sp>
      <p:cxnSp>
        <p:nvCxnSpPr>
          <p:cNvPr id="146" name="Shape 146"/>
          <p:cNvCxnSpPr/>
          <p:nvPr/>
        </p:nvCxnSpPr>
        <p:spPr>
          <a:xfrm>
            <a:off x="7972710" y="4495800"/>
            <a:ext cx="0" cy="681981"/>
          </a:xfrm>
          <a:prstGeom prst="straightConnector1">
            <a:avLst/>
          </a:prstGeom>
          <a:noFill/>
          <a:ln cap="flat" cmpd="sng" w="38100">
            <a:solidFill>
              <a:srgbClr val="FFFF00"/>
            </a:solidFill>
            <a:prstDash val="solid"/>
            <a:round/>
            <a:headEnd len="sm" w="sm" type="none"/>
            <a:tailEnd len="sm" w="sm" type="none"/>
          </a:ln>
        </p:spPr>
      </p:cxnSp>
      <p:cxnSp>
        <p:nvCxnSpPr>
          <p:cNvPr id="147" name="Shape 147"/>
          <p:cNvCxnSpPr/>
          <p:nvPr/>
        </p:nvCxnSpPr>
        <p:spPr>
          <a:xfrm>
            <a:off x="7972710" y="5334000"/>
            <a:ext cx="0" cy="681981"/>
          </a:xfrm>
          <a:prstGeom prst="straightConnector1">
            <a:avLst/>
          </a:prstGeom>
          <a:noFill/>
          <a:ln cap="flat" cmpd="sng" w="38100">
            <a:solidFill>
              <a:srgbClr val="FFFF00"/>
            </a:solidFill>
            <a:prstDash val="solid"/>
            <a:round/>
            <a:headEnd len="sm" w="sm" type="none"/>
            <a:tailEnd len="sm" w="sm" type="none"/>
          </a:ln>
        </p:spPr>
      </p:cxnSp>
      <p:sp>
        <p:nvSpPr>
          <p:cNvPr id="148" name="Shape 148"/>
          <p:cNvSpPr/>
          <p:nvPr/>
        </p:nvSpPr>
        <p:spPr>
          <a:xfrm>
            <a:off x="234673" y="1295400"/>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Logros</a:t>
            </a:r>
            <a:endParaRPr/>
          </a:p>
        </p:txBody>
      </p:sp>
      <p:sp>
        <p:nvSpPr>
          <p:cNvPr id="149" name="Shape 149"/>
          <p:cNvSpPr/>
          <p:nvPr/>
        </p:nvSpPr>
        <p:spPr>
          <a:xfrm>
            <a:off x="457199" y="420469"/>
            <a:ext cx="3352801"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3600">
                <a:solidFill>
                  <a:schemeClr val="dk2"/>
                </a:solidFill>
                <a:latin typeface="Arial"/>
                <a:ea typeface="Arial"/>
                <a:cs typeface="Arial"/>
                <a:sym typeface="Arial"/>
              </a:rPr>
              <a:t>San José</a:t>
            </a:r>
            <a:endParaRPr/>
          </a:p>
        </p:txBody>
      </p:sp>
      <p:sp>
        <p:nvSpPr>
          <p:cNvPr id="150" name="Shape 150"/>
          <p:cNvSpPr/>
          <p:nvPr/>
        </p:nvSpPr>
        <p:spPr>
          <a:xfrm>
            <a:off x="177421" y="195974"/>
            <a:ext cx="104177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Casa</a:t>
            </a:r>
            <a:endParaRPr sz="2000">
              <a:solidFill>
                <a:schemeClr val="dk2"/>
              </a:solidFill>
              <a:latin typeface="Arial"/>
              <a:ea typeface="Arial"/>
              <a:cs typeface="Arial"/>
              <a:sym typeface="Arial"/>
            </a:endParaRPr>
          </a:p>
        </p:txBody>
      </p:sp>
      <p:sp>
        <p:nvSpPr>
          <p:cNvPr id="151" name="Shape 151"/>
          <p:cNvSpPr/>
          <p:nvPr/>
        </p:nvSpPr>
        <p:spPr>
          <a:xfrm>
            <a:off x="3276600" y="909935"/>
            <a:ext cx="762000"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FFC000"/>
                </a:solidFill>
                <a:latin typeface="Arial"/>
                <a:ea typeface="Arial"/>
                <a:cs typeface="Arial"/>
                <a:sym typeface="Arial"/>
              </a:rPr>
              <a:t>Cali</a:t>
            </a:r>
            <a:endParaRPr b="1" sz="2400">
              <a:solidFill>
                <a:srgbClr val="FFC000"/>
              </a:solidFill>
              <a:latin typeface="Arial"/>
              <a:ea typeface="Arial"/>
              <a:cs typeface="Arial"/>
              <a:sym typeface="Arial"/>
            </a:endParaRPr>
          </a:p>
        </p:txBody>
      </p:sp>
      <p:sp>
        <p:nvSpPr>
          <p:cNvPr id="152" name="Shape 152"/>
          <p:cNvSpPr txBox="1"/>
          <p:nvPr/>
        </p:nvSpPr>
        <p:spPr>
          <a:xfrm>
            <a:off x="296760" y="1840468"/>
            <a:ext cx="8679649" cy="2308324"/>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Nueva Casa, </a:t>
            </a:r>
            <a:r>
              <a:rPr lang="es-ES" sz="1400">
                <a:solidFill>
                  <a:schemeClr val="dk1"/>
                </a:solidFill>
                <a:latin typeface="Arial"/>
                <a:ea typeface="Arial"/>
                <a:cs typeface="Arial"/>
                <a:sym typeface="Arial"/>
              </a:rPr>
              <a:t>más amplia, fresca y segura.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Atención Centro día.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Donación en alimentos </a:t>
            </a:r>
            <a:r>
              <a:rPr lang="es-ES" sz="1400">
                <a:solidFill>
                  <a:schemeClr val="dk1"/>
                </a:solidFill>
                <a:latin typeface="Arial"/>
                <a:ea typeface="Arial"/>
                <a:cs typeface="Arial"/>
                <a:sym typeface="Arial"/>
              </a:rPr>
              <a:t>(140 kilos quincenales) BAA.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Capacitación en sistemas.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Acompañamiento de la secretaría de Salud.</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Certificación del uso de suelo, </a:t>
            </a:r>
            <a:r>
              <a:rPr lang="es-ES" sz="1400">
                <a:solidFill>
                  <a:schemeClr val="dk1"/>
                </a:solidFill>
                <a:latin typeface="Arial"/>
                <a:ea typeface="Arial"/>
                <a:cs typeface="Arial"/>
                <a:sym typeface="Arial"/>
              </a:rPr>
              <a:t>planeación municipal.</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Recreación, </a:t>
            </a:r>
            <a:r>
              <a:rPr lang="es-ES" sz="1400">
                <a:solidFill>
                  <a:schemeClr val="dk1"/>
                </a:solidFill>
                <a:latin typeface="Arial"/>
                <a:ea typeface="Arial"/>
                <a:cs typeface="Arial"/>
                <a:sym typeface="Arial"/>
              </a:rPr>
              <a:t>1 vez al mes van al cine por parte de la corporación la recreación.</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Vinculación laboral de un beneficiario del comedor.</a:t>
            </a:r>
            <a:endParaRPr/>
          </a:p>
        </p:txBody>
      </p:sp>
      <p:sp>
        <p:nvSpPr>
          <p:cNvPr id="153" name="Shape 153"/>
          <p:cNvSpPr txBox="1"/>
          <p:nvPr/>
        </p:nvSpPr>
        <p:spPr>
          <a:xfrm>
            <a:off x="3962400" y="5373469"/>
            <a:ext cx="4018349"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7F7F7F"/>
                </a:solidFill>
                <a:latin typeface="Arial"/>
                <a:ea typeface="Arial"/>
                <a:cs typeface="Arial"/>
                <a:sym typeface="Arial"/>
              </a:rPr>
              <a:t>7 Internos</a:t>
            </a:r>
            <a:endParaRPr/>
          </a:p>
          <a:p>
            <a:pPr indent="0" lvl="0" marL="0" marR="0" rtl="0" algn="r">
              <a:spcBef>
                <a:spcPts val="0"/>
              </a:spcBef>
              <a:spcAft>
                <a:spcPts val="0"/>
              </a:spcAft>
              <a:buNone/>
            </a:pPr>
            <a:r>
              <a:rPr lang="es-ES" sz="1800">
                <a:solidFill>
                  <a:srgbClr val="7F7F7F"/>
                </a:solidFill>
                <a:latin typeface="Arial"/>
                <a:ea typeface="Arial"/>
                <a:cs typeface="Arial"/>
                <a:sym typeface="Arial"/>
              </a:rPr>
              <a:t>40 personas Comedor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pic>
        <p:nvPicPr>
          <p:cNvPr descr="cruz ancla fondo.png" id="159" name="Shape 159"/>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160" name="Shape 160"/>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161" name="Shape 161"/>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162" name="Shape 162"/>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163" name="Shape 163"/>
          <p:cNvSpPr txBox="1"/>
          <p:nvPr/>
        </p:nvSpPr>
        <p:spPr>
          <a:xfrm>
            <a:off x="6155751" y="4630955"/>
            <a:ext cx="1696105"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4 Voluntarios</a:t>
            </a:r>
            <a:endParaRPr sz="1800">
              <a:solidFill>
                <a:schemeClr val="dk1"/>
              </a:solidFill>
              <a:latin typeface="Arial"/>
              <a:ea typeface="Arial"/>
              <a:cs typeface="Arial"/>
              <a:sym typeface="Arial"/>
            </a:endParaRPr>
          </a:p>
        </p:txBody>
      </p:sp>
      <p:sp>
        <p:nvSpPr>
          <p:cNvPr id="164" name="Shape 164"/>
          <p:cNvSpPr txBox="1"/>
          <p:nvPr/>
        </p:nvSpPr>
        <p:spPr>
          <a:xfrm>
            <a:off x="4803856" y="4261623"/>
            <a:ext cx="305603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82 familias beneficiarias</a:t>
            </a:r>
            <a:endParaRPr sz="1800">
              <a:solidFill>
                <a:schemeClr val="dk1"/>
              </a:solidFill>
              <a:latin typeface="Arial"/>
              <a:ea typeface="Arial"/>
              <a:cs typeface="Arial"/>
              <a:sym typeface="Arial"/>
            </a:endParaRPr>
          </a:p>
        </p:txBody>
      </p:sp>
      <p:sp>
        <p:nvSpPr>
          <p:cNvPr id="165" name="Shape 165"/>
          <p:cNvSpPr txBox="1"/>
          <p:nvPr/>
        </p:nvSpPr>
        <p:spPr>
          <a:xfrm>
            <a:off x="6079551" y="5512917"/>
            <a:ext cx="1696105"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7F7F7F"/>
                </a:solidFill>
                <a:latin typeface="Arial"/>
                <a:ea typeface="Arial"/>
                <a:cs typeface="Arial"/>
                <a:sym typeface="Arial"/>
              </a:rPr>
              <a:t>8 Voluntarios</a:t>
            </a:r>
            <a:endParaRPr/>
          </a:p>
        </p:txBody>
      </p:sp>
      <p:sp>
        <p:nvSpPr>
          <p:cNvPr id="166" name="Shape 166"/>
          <p:cNvSpPr txBox="1"/>
          <p:nvPr/>
        </p:nvSpPr>
        <p:spPr>
          <a:xfrm>
            <a:off x="4727656" y="5123159"/>
            <a:ext cx="305603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7F7F7F"/>
                </a:solidFill>
                <a:latin typeface="Arial"/>
                <a:ea typeface="Arial"/>
                <a:cs typeface="Arial"/>
                <a:sym typeface="Arial"/>
              </a:rPr>
              <a:t>60 familias beneficiarias</a:t>
            </a:r>
            <a:endParaRPr/>
          </a:p>
        </p:txBody>
      </p:sp>
      <p:sp>
        <p:nvSpPr>
          <p:cNvPr id="167" name="Shape 167"/>
          <p:cNvSpPr/>
          <p:nvPr/>
        </p:nvSpPr>
        <p:spPr>
          <a:xfrm>
            <a:off x="8037517" y="5253374"/>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rgbClr val="93B3D7"/>
                </a:solidFill>
                <a:latin typeface="Arial"/>
                <a:ea typeface="Arial"/>
                <a:cs typeface="Arial"/>
                <a:sym typeface="Arial"/>
              </a:rPr>
              <a:t>2014</a:t>
            </a:r>
            <a:endParaRPr/>
          </a:p>
        </p:txBody>
      </p:sp>
      <p:cxnSp>
        <p:nvCxnSpPr>
          <p:cNvPr id="168" name="Shape 168"/>
          <p:cNvCxnSpPr/>
          <p:nvPr/>
        </p:nvCxnSpPr>
        <p:spPr>
          <a:xfrm>
            <a:off x="7851856" y="4261623"/>
            <a:ext cx="0" cy="681981"/>
          </a:xfrm>
          <a:prstGeom prst="straightConnector1">
            <a:avLst/>
          </a:prstGeom>
          <a:noFill/>
          <a:ln cap="flat" cmpd="sng" w="38100">
            <a:solidFill>
              <a:srgbClr val="FFFF00"/>
            </a:solidFill>
            <a:prstDash val="solid"/>
            <a:round/>
            <a:headEnd len="sm" w="sm" type="none"/>
            <a:tailEnd len="sm" w="sm" type="none"/>
          </a:ln>
        </p:spPr>
      </p:cxnSp>
      <p:cxnSp>
        <p:nvCxnSpPr>
          <p:cNvPr id="169" name="Shape 169"/>
          <p:cNvCxnSpPr/>
          <p:nvPr/>
        </p:nvCxnSpPr>
        <p:spPr>
          <a:xfrm>
            <a:off x="7851856" y="5166590"/>
            <a:ext cx="0" cy="681981"/>
          </a:xfrm>
          <a:prstGeom prst="straightConnector1">
            <a:avLst/>
          </a:prstGeom>
          <a:noFill/>
          <a:ln cap="flat" cmpd="sng" w="38100">
            <a:solidFill>
              <a:srgbClr val="FFFF00"/>
            </a:solidFill>
            <a:prstDash val="solid"/>
            <a:round/>
            <a:headEnd len="sm" w="sm" type="none"/>
            <a:tailEnd len="sm" w="sm" type="none"/>
          </a:ln>
        </p:spPr>
      </p:cxnSp>
      <p:sp>
        <p:nvSpPr>
          <p:cNvPr id="170" name="Shape 170"/>
          <p:cNvSpPr/>
          <p:nvPr/>
        </p:nvSpPr>
        <p:spPr>
          <a:xfrm>
            <a:off x="8004256" y="4552522"/>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2015</a:t>
            </a:r>
            <a:endParaRPr/>
          </a:p>
        </p:txBody>
      </p:sp>
      <p:sp>
        <p:nvSpPr>
          <p:cNvPr id="171" name="Shape 171"/>
          <p:cNvSpPr/>
          <p:nvPr/>
        </p:nvSpPr>
        <p:spPr>
          <a:xfrm>
            <a:off x="1631143" y="914400"/>
            <a:ext cx="5818259"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dk2"/>
                </a:solidFill>
                <a:latin typeface="Arial"/>
                <a:ea typeface="Arial"/>
                <a:cs typeface="Arial"/>
                <a:sym typeface="Arial"/>
              </a:rPr>
              <a:t>Santa María de la Caridad</a:t>
            </a:r>
            <a:endParaRPr/>
          </a:p>
        </p:txBody>
      </p:sp>
      <p:sp>
        <p:nvSpPr>
          <p:cNvPr id="172" name="Shape 172"/>
          <p:cNvSpPr/>
          <p:nvPr/>
        </p:nvSpPr>
        <p:spPr>
          <a:xfrm>
            <a:off x="152985" y="275225"/>
            <a:ext cx="4337327"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Frente</a:t>
            </a:r>
            <a:endParaRPr/>
          </a:p>
          <a:p>
            <a:pPr indent="0" lvl="0" marL="0" marR="0" rtl="0" algn="l">
              <a:spcBef>
                <a:spcPts val="0"/>
              </a:spcBef>
              <a:spcAft>
                <a:spcPts val="0"/>
              </a:spcAft>
              <a:buNone/>
            </a:pPr>
            <a:r>
              <a:rPr b="1" lang="es-ES" sz="2400">
                <a:solidFill>
                  <a:schemeClr val="dk2"/>
                </a:solidFill>
                <a:latin typeface="Arial"/>
                <a:ea typeface="Arial"/>
                <a:cs typeface="Arial"/>
                <a:sym typeface="Arial"/>
              </a:rPr>
              <a:t>Solidario</a:t>
            </a:r>
            <a:endParaRPr/>
          </a:p>
        </p:txBody>
      </p:sp>
      <p:sp>
        <p:nvSpPr>
          <p:cNvPr id="173" name="Shape 173"/>
          <p:cNvSpPr/>
          <p:nvPr/>
        </p:nvSpPr>
        <p:spPr>
          <a:xfrm>
            <a:off x="6079551" y="1482822"/>
            <a:ext cx="1295400"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2400">
                <a:solidFill>
                  <a:srgbClr val="FFC000"/>
                </a:solidFill>
                <a:latin typeface="Arial"/>
                <a:ea typeface="Arial"/>
                <a:cs typeface="Arial"/>
                <a:sym typeface="Arial"/>
              </a:rPr>
              <a:t>Bello</a:t>
            </a:r>
            <a:endParaRPr b="1" sz="2400">
              <a:solidFill>
                <a:srgbClr val="FFC000"/>
              </a:solidFill>
              <a:latin typeface="Arial"/>
              <a:ea typeface="Arial"/>
              <a:cs typeface="Arial"/>
              <a:sym typeface="Arial"/>
            </a:endParaRPr>
          </a:p>
        </p:txBody>
      </p:sp>
      <p:sp>
        <p:nvSpPr>
          <p:cNvPr id="174" name="Shape 174"/>
          <p:cNvSpPr/>
          <p:nvPr/>
        </p:nvSpPr>
        <p:spPr>
          <a:xfrm>
            <a:off x="234673" y="1828800"/>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Logros</a:t>
            </a:r>
            <a:endParaRPr/>
          </a:p>
        </p:txBody>
      </p:sp>
      <p:sp>
        <p:nvSpPr>
          <p:cNvPr id="175" name="Shape 175"/>
          <p:cNvSpPr txBox="1"/>
          <p:nvPr/>
        </p:nvSpPr>
        <p:spPr>
          <a:xfrm>
            <a:off x="296760" y="2373868"/>
            <a:ext cx="8679649" cy="923330"/>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Apoyo de la parroquia Santa Ana.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Fortalecimiento espiritual al programa de formación, </a:t>
            </a:r>
            <a:r>
              <a:rPr lang="es-ES" sz="1400">
                <a:solidFill>
                  <a:schemeClr val="dk1"/>
                </a:solidFill>
                <a:latin typeface="Arial"/>
                <a:ea typeface="Arial"/>
                <a:cs typeface="Arial"/>
                <a:sym typeface="Arial"/>
              </a:rPr>
              <a:t>Eucaristía antes de los grupos.</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Fidelidad de los beneficiarios.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0" name="Shape 180"/>
        <p:cNvGrpSpPr/>
        <p:nvPr/>
      </p:nvGrpSpPr>
      <p:grpSpPr>
        <a:xfrm>
          <a:off x="0" y="0"/>
          <a:ext cx="0" cy="0"/>
          <a:chOff x="0" y="0"/>
          <a:chExt cx="0" cy="0"/>
        </a:xfrm>
      </p:grpSpPr>
      <p:pic>
        <p:nvPicPr>
          <p:cNvPr descr="cruz ancla fondo.png" id="181" name="Shape 181"/>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182" name="Shape 182"/>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183" name="Shape 183"/>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184" name="Shape 184"/>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185" name="Shape 185"/>
          <p:cNvSpPr txBox="1"/>
          <p:nvPr/>
        </p:nvSpPr>
        <p:spPr>
          <a:xfrm>
            <a:off x="4191000" y="4659868"/>
            <a:ext cx="3056039" cy="369332"/>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219 familias beneficiarias</a:t>
            </a:r>
            <a:endParaRPr sz="1800">
              <a:solidFill>
                <a:schemeClr val="dk1"/>
              </a:solidFill>
              <a:latin typeface="Arial"/>
              <a:ea typeface="Arial"/>
              <a:cs typeface="Arial"/>
              <a:sym typeface="Arial"/>
            </a:endParaRPr>
          </a:p>
        </p:txBody>
      </p:sp>
      <p:sp>
        <p:nvSpPr>
          <p:cNvPr id="186" name="Shape 186"/>
          <p:cNvSpPr txBox="1"/>
          <p:nvPr/>
        </p:nvSpPr>
        <p:spPr>
          <a:xfrm>
            <a:off x="2683529" y="5096470"/>
            <a:ext cx="4487311" cy="92333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chemeClr val="dk1"/>
                </a:solidFill>
                <a:latin typeface="Arial"/>
                <a:ea typeface="Arial"/>
                <a:cs typeface="Arial"/>
                <a:sym typeface="Arial"/>
              </a:rPr>
              <a:t>El Hueco - Rionegro</a:t>
            </a:r>
            <a:endParaRPr/>
          </a:p>
          <a:p>
            <a:pPr indent="0" lvl="0" marL="0" marR="0" rtl="0" algn="r">
              <a:spcBef>
                <a:spcPts val="0"/>
              </a:spcBef>
              <a:spcAft>
                <a:spcPts val="0"/>
              </a:spcAft>
              <a:buNone/>
            </a:pPr>
            <a:r>
              <a:rPr lang="es-ES" sz="1800">
                <a:solidFill>
                  <a:schemeClr val="dk1"/>
                </a:solidFill>
                <a:latin typeface="Arial"/>
                <a:ea typeface="Arial"/>
                <a:cs typeface="Arial"/>
                <a:sym typeface="Arial"/>
              </a:rPr>
              <a:t>I.E. La Milagrosa - Guarne </a:t>
            </a:r>
            <a:endParaRPr/>
          </a:p>
          <a:p>
            <a:pPr indent="0" lvl="0" marL="0" marR="0" rtl="0" algn="r">
              <a:spcBef>
                <a:spcPts val="0"/>
              </a:spcBef>
              <a:spcAft>
                <a:spcPts val="0"/>
              </a:spcAft>
              <a:buNone/>
            </a:pPr>
            <a:r>
              <a:rPr lang="es-ES" sz="1800">
                <a:solidFill>
                  <a:schemeClr val="dk1"/>
                </a:solidFill>
                <a:latin typeface="Arial"/>
                <a:ea typeface="Arial"/>
                <a:cs typeface="Arial"/>
                <a:sym typeface="Arial"/>
              </a:rPr>
              <a:t>I.E. Cristo Rey – Carmen de Viboral</a:t>
            </a:r>
            <a:endParaRPr sz="1800">
              <a:solidFill>
                <a:schemeClr val="dk1"/>
              </a:solidFill>
              <a:latin typeface="Arial"/>
              <a:ea typeface="Arial"/>
              <a:cs typeface="Arial"/>
              <a:sym typeface="Arial"/>
            </a:endParaRPr>
          </a:p>
        </p:txBody>
      </p:sp>
      <p:sp>
        <p:nvSpPr>
          <p:cNvPr id="187" name="Shape 187"/>
          <p:cNvSpPr/>
          <p:nvPr/>
        </p:nvSpPr>
        <p:spPr>
          <a:xfrm>
            <a:off x="7424661" y="5188803"/>
            <a:ext cx="1876501"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Zonas</a:t>
            </a:r>
            <a:endParaRPr/>
          </a:p>
          <a:p>
            <a:pPr indent="0" lvl="0" marL="0" marR="0" rtl="0" algn="l">
              <a:spcBef>
                <a:spcPts val="0"/>
              </a:spcBef>
              <a:spcAft>
                <a:spcPts val="0"/>
              </a:spcAft>
              <a:buNone/>
            </a:pPr>
            <a:r>
              <a:rPr b="1" lang="es-ES" sz="2400">
                <a:solidFill>
                  <a:schemeClr val="dk2"/>
                </a:solidFill>
                <a:latin typeface="Arial"/>
                <a:ea typeface="Arial"/>
                <a:cs typeface="Arial"/>
                <a:sym typeface="Arial"/>
              </a:rPr>
              <a:t>atendidas</a:t>
            </a:r>
            <a:endParaRPr/>
          </a:p>
        </p:txBody>
      </p:sp>
      <p:cxnSp>
        <p:nvCxnSpPr>
          <p:cNvPr id="188" name="Shape 188"/>
          <p:cNvCxnSpPr/>
          <p:nvPr/>
        </p:nvCxnSpPr>
        <p:spPr>
          <a:xfrm>
            <a:off x="7239000" y="4442936"/>
            <a:ext cx="0" cy="681981"/>
          </a:xfrm>
          <a:prstGeom prst="straightConnector1">
            <a:avLst/>
          </a:prstGeom>
          <a:noFill/>
          <a:ln cap="flat" cmpd="sng" w="38100">
            <a:solidFill>
              <a:srgbClr val="FFFF00"/>
            </a:solidFill>
            <a:prstDash val="solid"/>
            <a:round/>
            <a:headEnd len="sm" w="sm" type="none"/>
            <a:tailEnd len="sm" w="sm" type="none"/>
          </a:ln>
        </p:spPr>
      </p:cxnSp>
      <p:cxnSp>
        <p:nvCxnSpPr>
          <p:cNvPr id="189" name="Shape 189"/>
          <p:cNvCxnSpPr/>
          <p:nvPr/>
        </p:nvCxnSpPr>
        <p:spPr>
          <a:xfrm>
            <a:off x="7239000" y="5197876"/>
            <a:ext cx="0" cy="821924"/>
          </a:xfrm>
          <a:prstGeom prst="straightConnector1">
            <a:avLst/>
          </a:prstGeom>
          <a:noFill/>
          <a:ln cap="flat" cmpd="sng" w="38100">
            <a:solidFill>
              <a:srgbClr val="FFFF00"/>
            </a:solidFill>
            <a:prstDash val="solid"/>
            <a:round/>
            <a:headEnd len="sm" w="sm" type="none"/>
            <a:tailEnd len="sm" w="sm" type="none"/>
          </a:ln>
        </p:spPr>
      </p:cxnSp>
      <p:sp>
        <p:nvSpPr>
          <p:cNvPr id="190" name="Shape 190"/>
          <p:cNvSpPr/>
          <p:nvPr/>
        </p:nvSpPr>
        <p:spPr>
          <a:xfrm>
            <a:off x="7391400" y="4565162"/>
            <a:ext cx="955789"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2015</a:t>
            </a:r>
            <a:endParaRPr/>
          </a:p>
        </p:txBody>
      </p:sp>
      <p:sp>
        <p:nvSpPr>
          <p:cNvPr id="191" name="Shape 191"/>
          <p:cNvSpPr/>
          <p:nvPr/>
        </p:nvSpPr>
        <p:spPr>
          <a:xfrm>
            <a:off x="3441000" y="3092580"/>
            <a:ext cx="266048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Programas</a:t>
            </a:r>
            <a:endParaRPr/>
          </a:p>
          <a:p>
            <a:pPr indent="0" lvl="0" marL="0" marR="0" rtl="0" algn="l">
              <a:spcBef>
                <a:spcPts val="0"/>
              </a:spcBef>
              <a:spcAft>
                <a:spcPts val="0"/>
              </a:spcAft>
              <a:buNone/>
            </a:pPr>
            <a:r>
              <a:rPr b="1" lang="es-ES" sz="2400">
                <a:solidFill>
                  <a:schemeClr val="dk2"/>
                </a:solidFill>
                <a:latin typeface="Arial"/>
                <a:ea typeface="Arial"/>
                <a:cs typeface="Arial"/>
                <a:sym typeface="Arial"/>
              </a:rPr>
              <a:t>Servicios</a:t>
            </a:r>
            <a:endParaRPr/>
          </a:p>
          <a:p>
            <a:pPr indent="0" lvl="0" marL="0" marR="0" rtl="0" algn="l">
              <a:spcBef>
                <a:spcPts val="0"/>
              </a:spcBef>
              <a:spcAft>
                <a:spcPts val="0"/>
              </a:spcAft>
              <a:buNone/>
            </a:pPr>
            <a:r>
              <a:rPr b="1" lang="es-ES" sz="2400">
                <a:solidFill>
                  <a:schemeClr val="dk2"/>
                </a:solidFill>
                <a:latin typeface="Arial"/>
                <a:ea typeface="Arial"/>
                <a:cs typeface="Arial"/>
                <a:sym typeface="Arial"/>
              </a:rPr>
              <a:t>Campañas</a:t>
            </a:r>
            <a:endParaRPr/>
          </a:p>
        </p:txBody>
      </p:sp>
      <p:cxnSp>
        <p:nvCxnSpPr>
          <p:cNvPr id="192" name="Shape 192"/>
          <p:cNvCxnSpPr/>
          <p:nvPr/>
        </p:nvCxnSpPr>
        <p:spPr>
          <a:xfrm>
            <a:off x="3255339" y="2755011"/>
            <a:ext cx="8039" cy="1937769"/>
          </a:xfrm>
          <a:prstGeom prst="straightConnector1">
            <a:avLst/>
          </a:prstGeom>
          <a:noFill/>
          <a:ln cap="flat" cmpd="sng" w="38100">
            <a:solidFill>
              <a:srgbClr val="FFFF00"/>
            </a:solidFill>
            <a:prstDash val="solid"/>
            <a:round/>
            <a:headEnd len="sm" w="sm" type="none"/>
            <a:tailEnd len="sm" w="sm" type="none"/>
          </a:ln>
        </p:spPr>
      </p:cxnSp>
      <p:sp>
        <p:nvSpPr>
          <p:cNvPr id="193" name="Shape 193"/>
          <p:cNvSpPr txBox="1"/>
          <p:nvPr/>
        </p:nvSpPr>
        <p:spPr>
          <a:xfrm>
            <a:off x="131139" y="3143071"/>
            <a:ext cx="3074749" cy="1200329"/>
          </a:xfrm>
          <a:prstGeom prst="rect">
            <a:avLst/>
          </a:prstGeom>
          <a:noFill/>
          <a:ln>
            <a:noFill/>
          </a:ln>
        </p:spPr>
        <p:txBody>
          <a:bodyPr anchorCtr="0" anchor="t" bIns="45700" lIns="91425" spcFirstLastPara="1" rIns="91425" wrap="square" tIns="45700">
            <a:noAutofit/>
          </a:bodyPr>
          <a:lstStyle/>
          <a:p>
            <a:pPr indent="-285750" lvl="0" marL="285750" marR="0" rtl="0" algn="r">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Campaña Escolar</a:t>
            </a:r>
            <a:endParaRPr/>
          </a:p>
          <a:p>
            <a:pPr indent="-285750" lvl="0" marL="285750" marR="0" rtl="0" algn="r">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Brigada de Salud</a:t>
            </a:r>
            <a:endParaRPr/>
          </a:p>
          <a:p>
            <a:pPr indent="-285750" lvl="0" marL="285750" marR="0" rtl="0" algn="r">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Costurero</a:t>
            </a:r>
            <a:endParaRPr/>
          </a:p>
          <a:p>
            <a:pPr indent="-285750" lvl="0" marL="285750" marR="0" rtl="0" algn="r">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Campañas Navideñas</a:t>
            </a:r>
            <a:endParaRPr/>
          </a:p>
        </p:txBody>
      </p:sp>
      <p:sp>
        <p:nvSpPr>
          <p:cNvPr id="194" name="Shape 194"/>
          <p:cNvSpPr/>
          <p:nvPr/>
        </p:nvSpPr>
        <p:spPr>
          <a:xfrm>
            <a:off x="1681888" y="505029"/>
            <a:ext cx="4419600"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3600">
                <a:solidFill>
                  <a:schemeClr val="dk2"/>
                </a:solidFill>
                <a:latin typeface="Arial"/>
                <a:ea typeface="Arial"/>
                <a:cs typeface="Arial"/>
                <a:sym typeface="Arial"/>
              </a:rPr>
              <a:t>Sagrado Corazón</a:t>
            </a:r>
            <a:endParaRPr b="1" sz="3600">
              <a:solidFill>
                <a:schemeClr val="dk2"/>
              </a:solidFill>
              <a:latin typeface="Arial"/>
              <a:ea typeface="Arial"/>
              <a:cs typeface="Arial"/>
              <a:sym typeface="Arial"/>
            </a:endParaRPr>
          </a:p>
        </p:txBody>
      </p:sp>
      <p:sp>
        <p:nvSpPr>
          <p:cNvPr id="195" name="Shape 195"/>
          <p:cNvSpPr/>
          <p:nvPr/>
        </p:nvSpPr>
        <p:spPr>
          <a:xfrm>
            <a:off x="234673" y="131185"/>
            <a:ext cx="4337327"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400">
                <a:solidFill>
                  <a:schemeClr val="dk2"/>
                </a:solidFill>
                <a:latin typeface="Arial"/>
                <a:ea typeface="Arial"/>
                <a:cs typeface="Arial"/>
                <a:sym typeface="Arial"/>
              </a:rPr>
              <a:t>Frente Solidario</a:t>
            </a:r>
            <a:endParaRPr/>
          </a:p>
        </p:txBody>
      </p:sp>
      <p:sp>
        <p:nvSpPr>
          <p:cNvPr id="196" name="Shape 196"/>
          <p:cNvSpPr/>
          <p:nvPr/>
        </p:nvSpPr>
        <p:spPr>
          <a:xfrm>
            <a:off x="2683529" y="1010335"/>
            <a:ext cx="3279764"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es-ES" sz="2400">
                <a:solidFill>
                  <a:srgbClr val="FFC000"/>
                </a:solidFill>
                <a:latin typeface="Arial"/>
                <a:ea typeface="Arial"/>
                <a:cs typeface="Arial"/>
                <a:sym typeface="Arial"/>
              </a:rPr>
              <a:t>Oriente Antioqueño</a:t>
            </a:r>
            <a:endParaRPr b="1" sz="2400">
              <a:solidFill>
                <a:srgbClr val="FFC000"/>
              </a:solidFill>
              <a:latin typeface="Arial"/>
              <a:ea typeface="Arial"/>
              <a:cs typeface="Arial"/>
              <a:sym typeface="Arial"/>
            </a:endParaRPr>
          </a:p>
        </p:txBody>
      </p:sp>
      <p:pic>
        <p:nvPicPr>
          <p:cNvPr id="197" name="Shape 197"/>
          <p:cNvPicPr preferRelativeResize="0"/>
          <p:nvPr/>
        </p:nvPicPr>
        <p:blipFill rotWithShape="1">
          <a:blip r:embed="rId6">
            <a:alphaModFix/>
          </a:blip>
          <a:srcRect b="0" l="0" r="0" t="0"/>
          <a:stretch/>
        </p:blipFill>
        <p:spPr>
          <a:xfrm>
            <a:off x="306438" y="1010335"/>
            <a:ext cx="1362075" cy="1419225"/>
          </a:xfrm>
          <a:prstGeom prst="rect">
            <a:avLst/>
          </a:prstGeom>
          <a:noFill/>
          <a:ln>
            <a:noFill/>
          </a:ln>
        </p:spPr>
      </p:pic>
      <p:sp>
        <p:nvSpPr>
          <p:cNvPr id="198" name="Shape 198"/>
          <p:cNvSpPr/>
          <p:nvPr/>
        </p:nvSpPr>
        <p:spPr>
          <a:xfrm>
            <a:off x="2653180" y="1507029"/>
            <a:ext cx="5981414" cy="70788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2000">
                <a:solidFill>
                  <a:schemeClr val="dk2"/>
                </a:solidFill>
                <a:latin typeface="Arial"/>
                <a:ea typeface="Arial"/>
                <a:cs typeface="Arial"/>
                <a:sym typeface="Arial"/>
              </a:rPr>
              <a:t>Espiritualidad y Apostolado - Programa Solidario. Colegio Sagrado Corazón Montemayor</a:t>
            </a:r>
            <a:endParaRPr sz="2000">
              <a:solidFill>
                <a:schemeClr val="dk2"/>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pic>
        <p:nvPicPr>
          <p:cNvPr descr="cruz ancla fondo.png" id="204" name="Shape 204"/>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05" name="Shape 205"/>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06" name="Shape 206"/>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07" name="Shape 207"/>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08" name="Shape 208"/>
          <p:cNvSpPr/>
          <p:nvPr/>
        </p:nvSpPr>
        <p:spPr>
          <a:xfrm>
            <a:off x="276839" y="1428214"/>
            <a:ext cx="8333761" cy="372409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a:solidFill>
                  <a:schemeClr val="dk2"/>
                </a:solidFill>
                <a:latin typeface="Arial"/>
                <a:ea typeface="Arial"/>
                <a:cs typeface="Arial"/>
                <a:sym typeface="Arial"/>
              </a:rPr>
              <a:t>Medellín</a:t>
            </a:r>
            <a:endParaRPr/>
          </a:p>
          <a:p>
            <a:pPr indent="0" lvl="0" marL="0" marR="0" rtl="0" algn="l">
              <a:spcBef>
                <a:spcPts val="0"/>
              </a:spcBef>
              <a:spcAft>
                <a:spcPts val="0"/>
              </a:spcAft>
              <a:buNone/>
            </a:pPr>
            <a:r>
              <a:rPr b="1" lang="es-ES" sz="2400">
                <a:solidFill>
                  <a:srgbClr val="FFC000"/>
                </a:solidFill>
                <a:latin typeface="Arial"/>
                <a:ea typeface="Arial"/>
                <a:cs typeface="Arial"/>
                <a:sym typeface="Arial"/>
              </a:rPr>
              <a:t>Alcaldía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Secretaría de participación ciudadana.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Agencia de cooperación e inversión de Medellín y el área metropolitana ACI.</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Consejo municipal de voluntariado. </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b="1" lang="es-ES" sz="2800">
                <a:solidFill>
                  <a:schemeClr val="dk2"/>
                </a:solidFill>
                <a:latin typeface="Arial"/>
                <a:ea typeface="Arial"/>
                <a:cs typeface="Arial"/>
                <a:sym typeface="Arial"/>
              </a:rPr>
              <a:t>Cali</a:t>
            </a:r>
            <a:endParaRPr/>
          </a:p>
          <a:p>
            <a:pPr indent="0" lvl="0" marL="0" marR="0" rtl="0" algn="l">
              <a:spcBef>
                <a:spcPts val="0"/>
              </a:spcBef>
              <a:spcAft>
                <a:spcPts val="0"/>
              </a:spcAft>
              <a:buNone/>
            </a:pPr>
            <a:r>
              <a:rPr b="1" lang="es-ES" sz="2400">
                <a:solidFill>
                  <a:srgbClr val="FFC000"/>
                </a:solidFill>
                <a:latin typeface="Arial"/>
                <a:ea typeface="Arial"/>
                <a:cs typeface="Arial"/>
                <a:sym typeface="Arial"/>
              </a:rPr>
              <a:t>Alcaldía</a:t>
            </a:r>
            <a:endParaRPr/>
          </a:p>
          <a:p>
            <a:pPr indent="-285750" lvl="0" marL="285750" marR="0" rtl="0" algn="l">
              <a:spcBef>
                <a:spcPts val="0"/>
              </a:spcBef>
              <a:spcAft>
                <a:spcPts val="0"/>
              </a:spcAft>
              <a:buClr>
                <a:schemeClr val="dk1"/>
              </a:buClr>
              <a:buSzPts val="1800"/>
              <a:buFont typeface="Arial"/>
              <a:buChar char="•"/>
            </a:pPr>
            <a:r>
              <a:rPr lang="es-ES" sz="1800">
                <a:solidFill>
                  <a:schemeClr val="dk1"/>
                </a:solidFill>
                <a:latin typeface="Arial"/>
                <a:ea typeface="Arial"/>
                <a:cs typeface="Arial"/>
                <a:sym typeface="Arial"/>
              </a:rPr>
              <a:t>Secretaría de Salud</a:t>
            </a:r>
            <a:endParaRPr/>
          </a:p>
          <a:p>
            <a:pPr indent="0" lvl="0" marL="0" marR="0" rtl="0" algn="l">
              <a:spcBef>
                <a:spcPts val="0"/>
              </a:spcBef>
              <a:spcAft>
                <a:spcPts val="0"/>
              </a:spcAft>
              <a:buNone/>
            </a:pPr>
            <a:r>
              <a:rPr b="1" lang="es-ES" sz="2400">
                <a:solidFill>
                  <a:srgbClr val="FFC000"/>
                </a:solidFill>
                <a:latin typeface="Arial"/>
                <a:ea typeface="Arial"/>
                <a:cs typeface="Arial"/>
                <a:sym typeface="Arial"/>
              </a:rPr>
              <a:t>Banco de Alimentos Arquidiocesano</a:t>
            </a:r>
            <a:endParaRPr/>
          </a:p>
          <a:p>
            <a:pPr indent="-171450" lvl="0" marL="28575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09" name="Shape 209"/>
          <p:cNvSpPr/>
          <p:nvPr/>
        </p:nvSpPr>
        <p:spPr>
          <a:xfrm>
            <a:off x="234986" y="314980"/>
            <a:ext cx="466185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2800">
                <a:solidFill>
                  <a:srgbClr val="538CD5"/>
                </a:solidFill>
                <a:latin typeface="Arial"/>
                <a:ea typeface="Arial"/>
                <a:cs typeface="Arial"/>
                <a:sym typeface="Arial"/>
              </a:rPr>
              <a:t>Nuevos Relacionamientos</a:t>
            </a:r>
            <a:endParaRPr b="1" sz="2800" cap="none">
              <a:solidFill>
                <a:srgbClr val="538CD5"/>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pic>
        <p:nvPicPr>
          <p:cNvPr descr="cruz ancla fondo.png" id="215" name="Shape 215"/>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16" name="Shape 216"/>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17" name="Shape 217"/>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18" name="Shape 218"/>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19" name="Shape 219"/>
          <p:cNvSpPr/>
          <p:nvPr/>
        </p:nvSpPr>
        <p:spPr>
          <a:xfrm>
            <a:off x="261815" y="457200"/>
            <a:ext cx="4415010"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dk2"/>
                </a:solidFill>
                <a:latin typeface="Arial"/>
                <a:ea typeface="Arial"/>
                <a:cs typeface="Arial"/>
                <a:sym typeface="Arial"/>
              </a:rPr>
              <a:t>La Caja del amor</a:t>
            </a:r>
            <a:endParaRPr b="1" sz="3600" cap="none">
              <a:solidFill>
                <a:schemeClr val="dk2"/>
              </a:solidFill>
              <a:latin typeface="Arial"/>
              <a:ea typeface="Arial"/>
              <a:cs typeface="Arial"/>
              <a:sym typeface="Arial"/>
            </a:endParaRPr>
          </a:p>
        </p:txBody>
      </p:sp>
      <p:sp>
        <p:nvSpPr>
          <p:cNvPr id="220" name="Shape 220"/>
          <p:cNvSpPr/>
          <p:nvPr/>
        </p:nvSpPr>
        <p:spPr>
          <a:xfrm>
            <a:off x="381000" y="76200"/>
            <a:ext cx="1803699"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2800">
                <a:solidFill>
                  <a:srgbClr val="538CD5"/>
                </a:solidFill>
                <a:latin typeface="Arial"/>
                <a:ea typeface="Arial"/>
                <a:cs typeface="Arial"/>
                <a:sym typeface="Arial"/>
              </a:rPr>
              <a:t>Campaña</a:t>
            </a:r>
            <a:endParaRPr b="1" sz="2800" cap="none">
              <a:solidFill>
                <a:srgbClr val="538CD5"/>
              </a:solidFill>
              <a:latin typeface="Arial"/>
              <a:ea typeface="Arial"/>
              <a:cs typeface="Arial"/>
              <a:sym typeface="Arial"/>
            </a:endParaRPr>
          </a:p>
        </p:txBody>
      </p:sp>
      <p:graphicFrame>
        <p:nvGraphicFramePr>
          <p:cNvPr id="221" name="Shape 221"/>
          <p:cNvGraphicFramePr/>
          <p:nvPr/>
        </p:nvGraphicFramePr>
        <p:xfrm>
          <a:off x="4676825" y="1447800"/>
          <a:ext cx="3000000" cy="3000000"/>
        </p:xfrm>
        <a:graphic>
          <a:graphicData uri="http://schemas.openxmlformats.org/drawingml/2006/table">
            <a:tbl>
              <a:tblPr bandRow="1" firstRow="1">
                <a:noFill/>
                <a:tableStyleId>{AA373259-BD69-4234-9B7A-A943C77D533F}</a:tableStyleId>
              </a:tblPr>
              <a:tblGrid>
                <a:gridCol w="2724550"/>
                <a:gridCol w="1251700"/>
              </a:tblGrid>
              <a:tr h="338350">
                <a:tc>
                  <a:txBody>
                    <a:bodyPr>
                      <a:noAutofit/>
                    </a:bodyPr>
                    <a:lstStyle/>
                    <a:p>
                      <a:pPr indent="0" lvl="0" marL="0" marR="0" rtl="0" algn="l">
                        <a:spcBef>
                          <a:spcPts val="0"/>
                        </a:spcBef>
                        <a:spcAft>
                          <a:spcPts val="0"/>
                        </a:spcAft>
                        <a:buNone/>
                      </a:pPr>
                      <a:r>
                        <a:rPr lang="es-ES" sz="1600" u="none" cap="none" strike="noStrike">
                          <a:latin typeface="Arial"/>
                          <a:ea typeface="Arial"/>
                          <a:cs typeface="Arial"/>
                          <a:sym typeface="Arial"/>
                        </a:rPr>
                        <a:t>Ciudad</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2014</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Medellín</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3.631</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Cali</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3.500</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Bogotá</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1.226</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Fonseca - La Guajira</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110</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Pereira</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335</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Armenia</a:t>
                      </a:r>
                      <a:endParaRPr sz="16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255</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Bucaramanga</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450</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Manizales</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200</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Cúcuta</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175</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San Andrés – Isla</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180</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lang="es-ES" sz="1600">
                          <a:latin typeface="Arial"/>
                          <a:ea typeface="Arial"/>
                          <a:cs typeface="Arial"/>
                          <a:sym typeface="Arial"/>
                        </a:rPr>
                        <a:t>Cartago – Valle</a:t>
                      </a:r>
                      <a:endParaRPr/>
                    </a:p>
                  </a:txBody>
                  <a:tcPr marT="45725" marB="45725" marR="91450" marL="91450"/>
                </a:tc>
                <a:tc>
                  <a:txBody>
                    <a:bodyPr>
                      <a:noAutofit/>
                    </a:bodyPr>
                    <a:lstStyle/>
                    <a:p>
                      <a:pPr indent="0" lvl="0" marL="0" marR="0" rtl="0" algn="r">
                        <a:spcBef>
                          <a:spcPts val="0"/>
                        </a:spcBef>
                        <a:spcAft>
                          <a:spcPts val="0"/>
                        </a:spcAft>
                        <a:buNone/>
                      </a:pPr>
                      <a:r>
                        <a:rPr lang="es-ES" sz="1600">
                          <a:latin typeface="Arial"/>
                          <a:ea typeface="Arial"/>
                          <a:cs typeface="Arial"/>
                          <a:sym typeface="Arial"/>
                        </a:rPr>
                        <a:t>75</a:t>
                      </a:r>
                      <a:endParaRPr sz="1600">
                        <a:latin typeface="Arial"/>
                        <a:ea typeface="Arial"/>
                        <a:cs typeface="Arial"/>
                        <a:sym typeface="Arial"/>
                      </a:endParaRPr>
                    </a:p>
                  </a:txBody>
                  <a:tcPr marT="45725" marB="45725" marR="91450" marL="91450"/>
                </a:tc>
              </a:tr>
              <a:tr h="338350">
                <a:tc>
                  <a:txBody>
                    <a:bodyPr>
                      <a:noAutofit/>
                    </a:bodyPr>
                    <a:lstStyle/>
                    <a:p>
                      <a:pPr indent="0" lvl="0" marL="0" marR="0" rtl="0" algn="l">
                        <a:spcBef>
                          <a:spcPts val="0"/>
                        </a:spcBef>
                        <a:spcAft>
                          <a:spcPts val="0"/>
                        </a:spcAft>
                        <a:buNone/>
                      </a:pPr>
                      <a:r>
                        <a:rPr b="1" lang="es-ES" sz="1600">
                          <a:solidFill>
                            <a:srgbClr val="FF0000"/>
                          </a:solidFill>
                          <a:latin typeface="Arial"/>
                          <a:ea typeface="Arial"/>
                          <a:cs typeface="Arial"/>
                          <a:sym typeface="Arial"/>
                        </a:rPr>
                        <a:t>Total</a:t>
                      </a:r>
                      <a:endParaRPr/>
                    </a:p>
                  </a:txBody>
                  <a:tcPr marT="45725" marB="45725" marR="91450" marL="91450"/>
                </a:tc>
                <a:tc>
                  <a:txBody>
                    <a:bodyPr>
                      <a:noAutofit/>
                    </a:bodyPr>
                    <a:lstStyle/>
                    <a:p>
                      <a:pPr indent="0" lvl="0" marL="0" marR="0" rtl="0" algn="r">
                        <a:spcBef>
                          <a:spcPts val="0"/>
                        </a:spcBef>
                        <a:spcAft>
                          <a:spcPts val="0"/>
                        </a:spcAft>
                        <a:buNone/>
                      </a:pPr>
                      <a:r>
                        <a:rPr b="1" lang="es-ES" sz="1600">
                          <a:solidFill>
                            <a:srgbClr val="FF0000"/>
                          </a:solidFill>
                          <a:latin typeface="Arial"/>
                          <a:ea typeface="Arial"/>
                          <a:cs typeface="Arial"/>
                          <a:sym typeface="Arial"/>
                        </a:rPr>
                        <a:t>10.137</a:t>
                      </a:r>
                      <a:endParaRPr b="1" sz="1600">
                        <a:solidFill>
                          <a:srgbClr val="FF0000"/>
                        </a:solidFill>
                        <a:latin typeface="Arial"/>
                        <a:ea typeface="Arial"/>
                        <a:cs typeface="Arial"/>
                        <a:sym typeface="Arial"/>
                      </a:endParaRPr>
                    </a:p>
                  </a:txBody>
                  <a:tcPr marT="45725" marB="45725" marR="91450" marL="91450"/>
                </a:tc>
              </a:tr>
            </a:tbl>
          </a:graphicData>
        </a:graphic>
      </p:graphicFrame>
      <p:graphicFrame>
        <p:nvGraphicFramePr>
          <p:cNvPr id="222" name="Shape 222"/>
          <p:cNvGraphicFramePr/>
          <p:nvPr/>
        </p:nvGraphicFramePr>
        <p:xfrm>
          <a:off x="203498" y="1103531"/>
          <a:ext cx="3000000" cy="3000000"/>
        </p:xfrm>
        <a:graphic>
          <a:graphicData uri="http://schemas.openxmlformats.org/drawingml/2006/table">
            <a:tbl>
              <a:tblPr bandRow="1" firstRow="1">
                <a:noFill/>
                <a:tableStyleId>{AA373259-BD69-4234-9B7A-A943C77D533F}</a:tableStyleId>
              </a:tblPr>
              <a:tblGrid>
                <a:gridCol w="2996900"/>
                <a:gridCol w="1219200"/>
              </a:tblGrid>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Ciudad</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2015</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Medellín</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2.982</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Cali</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3.100</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Bogotá</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1.525</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Fonseca - La Guajira</a:t>
                      </a:r>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100</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Pereira</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315</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Armenia</a:t>
                      </a:r>
                      <a:endParaRPr sz="2000">
                        <a:latin typeface="Arial"/>
                        <a:ea typeface="Arial"/>
                        <a:cs typeface="Arial"/>
                        <a:sym typeface="Arial"/>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288</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Bucaramanga</a:t>
                      </a:r>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350</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Manizales</a:t>
                      </a:r>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196</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Cúcuta</a:t>
                      </a:r>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221</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lang="es-ES" sz="2000">
                          <a:latin typeface="Arial"/>
                          <a:ea typeface="Arial"/>
                          <a:cs typeface="Arial"/>
                          <a:sym typeface="Arial"/>
                        </a:rPr>
                        <a:t>San Andrés – Isla</a:t>
                      </a:r>
                      <a:endParaRPr/>
                    </a:p>
                  </a:txBody>
                  <a:tcPr marT="45725" marB="45725" marR="91450" marL="91450"/>
                </a:tc>
                <a:tc>
                  <a:txBody>
                    <a:bodyPr>
                      <a:noAutofit/>
                    </a:bodyPr>
                    <a:lstStyle/>
                    <a:p>
                      <a:pPr indent="0" lvl="0" marL="0" marR="0" rtl="0" algn="r">
                        <a:spcBef>
                          <a:spcPts val="0"/>
                        </a:spcBef>
                        <a:spcAft>
                          <a:spcPts val="0"/>
                        </a:spcAft>
                        <a:buNone/>
                      </a:pPr>
                      <a:r>
                        <a:rPr lang="es-ES" sz="2000">
                          <a:latin typeface="Arial"/>
                          <a:ea typeface="Arial"/>
                          <a:cs typeface="Arial"/>
                          <a:sym typeface="Arial"/>
                        </a:rPr>
                        <a:t>175</a:t>
                      </a:r>
                      <a:endParaRPr sz="2000">
                        <a:latin typeface="Arial"/>
                        <a:ea typeface="Arial"/>
                        <a:cs typeface="Arial"/>
                        <a:sym typeface="Arial"/>
                      </a:endParaRPr>
                    </a:p>
                  </a:txBody>
                  <a:tcPr marT="45725" marB="45725" marR="91450" marL="91450"/>
                </a:tc>
              </a:tr>
              <a:tr h="365250">
                <a:tc>
                  <a:txBody>
                    <a:bodyPr>
                      <a:noAutofit/>
                    </a:bodyPr>
                    <a:lstStyle/>
                    <a:p>
                      <a:pPr indent="0" lvl="0" marL="0" marR="0" rtl="0" algn="l">
                        <a:spcBef>
                          <a:spcPts val="0"/>
                        </a:spcBef>
                        <a:spcAft>
                          <a:spcPts val="0"/>
                        </a:spcAft>
                        <a:buNone/>
                      </a:pPr>
                      <a:r>
                        <a:rPr b="1" lang="es-ES" sz="2000">
                          <a:solidFill>
                            <a:srgbClr val="FF0000"/>
                          </a:solidFill>
                          <a:latin typeface="Arial"/>
                          <a:ea typeface="Arial"/>
                          <a:cs typeface="Arial"/>
                          <a:sym typeface="Arial"/>
                        </a:rPr>
                        <a:t>Total</a:t>
                      </a:r>
                      <a:endParaRPr/>
                    </a:p>
                  </a:txBody>
                  <a:tcPr marT="45725" marB="45725" marR="91450" marL="91450"/>
                </a:tc>
                <a:tc>
                  <a:txBody>
                    <a:bodyPr>
                      <a:noAutofit/>
                    </a:bodyPr>
                    <a:lstStyle/>
                    <a:p>
                      <a:pPr indent="0" lvl="0" marL="0" marR="0" rtl="0" algn="r">
                        <a:spcBef>
                          <a:spcPts val="0"/>
                        </a:spcBef>
                        <a:spcAft>
                          <a:spcPts val="0"/>
                        </a:spcAft>
                        <a:buNone/>
                      </a:pPr>
                      <a:r>
                        <a:rPr b="1" lang="es-ES" sz="2000">
                          <a:solidFill>
                            <a:srgbClr val="FF0000"/>
                          </a:solidFill>
                          <a:latin typeface="Arial"/>
                          <a:ea typeface="Arial"/>
                          <a:cs typeface="Arial"/>
                          <a:sym typeface="Arial"/>
                        </a:rPr>
                        <a:t>9.252</a:t>
                      </a:r>
                      <a:endParaRPr b="1" sz="2000">
                        <a:solidFill>
                          <a:srgbClr val="FF0000"/>
                        </a:solidFill>
                        <a:latin typeface="Arial"/>
                        <a:ea typeface="Arial"/>
                        <a:cs typeface="Arial"/>
                        <a:sym typeface="Arial"/>
                      </a:endParaRPr>
                    </a:p>
                  </a:txBody>
                  <a:tcPr marT="45725" marB="45725" marR="91450" marL="9145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pic>
        <p:nvPicPr>
          <p:cNvPr descr="cruz ancla fondo.png" id="228" name="Shape 228"/>
          <p:cNvPicPr preferRelativeResize="0"/>
          <p:nvPr/>
        </p:nvPicPr>
        <p:blipFill rotWithShape="1">
          <a:blip r:embed="rId3">
            <a:alphaModFix/>
          </a:blip>
          <a:srcRect b="0" l="0" r="0" t="0"/>
          <a:stretch/>
        </p:blipFill>
        <p:spPr>
          <a:xfrm>
            <a:off x="0" y="119774"/>
            <a:ext cx="3581399" cy="6052426"/>
          </a:xfrm>
          <a:prstGeom prst="rect">
            <a:avLst/>
          </a:prstGeom>
          <a:noFill/>
          <a:ln>
            <a:noFill/>
          </a:ln>
        </p:spPr>
      </p:pic>
      <p:sp>
        <p:nvSpPr>
          <p:cNvPr id="229" name="Shape 229"/>
          <p:cNvSpPr/>
          <p:nvPr/>
        </p:nvSpPr>
        <p:spPr>
          <a:xfrm>
            <a:off x="0" y="6172200"/>
            <a:ext cx="9144000" cy="685800"/>
          </a:xfrm>
          <a:prstGeom prst="rect">
            <a:avLst/>
          </a:prstGeom>
          <a:gradFill>
            <a:gsLst>
              <a:gs pos="0">
                <a:schemeClr val="dk2"/>
              </a:gs>
              <a:gs pos="100000">
                <a:schemeClr val="accent1"/>
              </a:gs>
            </a:gsLst>
            <a:lin ang="16200000" scaled="0"/>
          </a:gradFill>
          <a:ln>
            <a:noFill/>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descr="logo mini.png" id="230" name="Shape 230"/>
          <p:cNvPicPr preferRelativeResize="0"/>
          <p:nvPr/>
        </p:nvPicPr>
        <p:blipFill rotWithShape="1">
          <a:blip r:embed="rId4">
            <a:alphaModFix/>
          </a:blip>
          <a:srcRect b="0" l="0" r="0" t="0"/>
          <a:stretch/>
        </p:blipFill>
        <p:spPr>
          <a:xfrm>
            <a:off x="7467600" y="152400"/>
            <a:ext cx="1508810" cy="880901"/>
          </a:xfrm>
          <a:prstGeom prst="rect">
            <a:avLst/>
          </a:prstGeom>
          <a:noFill/>
          <a:ln>
            <a:noFill/>
          </a:ln>
        </p:spPr>
      </p:pic>
      <p:pic>
        <p:nvPicPr>
          <p:cNvPr descr="info SEm.png" id="231" name="Shape 231"/>
          <p:cNvPicPr preferRelativeResize="0"/>
          <p:nvPr/>
        </p:nvPicPr>
        <p:blipFill rotWithShape="1">
          <a:blip r:embed="rId5">
            <a:alphaModFix/>
          </a:blip>
          <a:srcRect b="0" l="0" r="0" t="0"/>
          <a:stretch/>
        </p:blipFill>
        <p:spPr>
          <a:xfrm>
            <a:off x="1101736" y="6242286"/>
            <a:ext cx="6940528" cy="539514"/>
          </a:xfrm>
          <a:prstGeom prst="rect">
            <a:avLst/>
          </a:prstGeom>
          <a:noFill/>
          <a:ln>
            <a:noFill/>
          </a:ln>
        </p:spPr>
      </p:pic>
      <p:sp>
        <p:nvSpPr>
          <p:cNvPr id="232" name="Shape 232"/>
          <p:cNvSpPr/>
          <p:nvPr/>
        </p:nvSpPr>
        <p:spPr>
          <a:xfrm rot="-5400000">
            <a:off x="-1515956" y="3497155"/>
            <a:ext cx="431713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2800">
                <a:solidFill>
                  <a:srgbClr val="538CD5"/>
                </a:solidFill>
                <a:latin typeface="Arial"/>
                <a:ea typeface="Arial"/>
                <a:cs typeface="Arial"/>
                <a:sym typeface="Arial"/>
              </a:rPr>
              <a:t>Campañas en Antioquia</a:t>
            </a:r>
            <a:endParaRPr b="1" sz="2800" cap="none">
              <a:solidFill>
                <a:srgbClr val="538CD5"/>
              </a:solidFill>
              <a:latin typeface="Arial"/>
              <a:ea typeface="Arial"/>
              <a:cs typeface="Arial"/>
              <a:sym typeface="Arial"/>
            </a:endParaRPr>
          </a:p>
        </p:txBody>
      </p:sp>
      <p:pic>
        <p:nvPicPr>
          <p:cNvPr id="233" name="Shape 233"/>
          <p:cNvPicPr preferRelativeResize="0"/>
          <p:nvPr/>
        </p:nvPicPr>
        <p:blipFill rotWithShape="1">
          <a:blip r:embed="rId6">
            <a:alphaModFix/>
          </a:blip>
          <a:srcRect b="0" l="0" r="0" t="0"/>
          <a:stretch/>
        </p:blipFill>
        <p:spPr>
          <a:xfrm>
            <a:off x="914400" y="152400"/>
            <a:ext cx="4408566" cy="5867400"/>
          </a:xfrm>
          <a:prstGeom prst="rect">
            <a:avLst/>
          </a:prstGeom>
          <a:noFill/>
          <a:ln>
            <a:noFill/>
          </a:ln>
        </p:spPr>
      </p:pic>
      <p:sp>
        <p:nvSpPr>
          <p:cNvPr id="234" name="Shape 234"/>
          <p:cNvSpPr/>
          <p:nvPr/>
        </p:nvSpPr>
        <p:spPr>
          <a:xfrm>
            <a:off x="6483652" y="1219200"/>
            <a:ext cx="2481385"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chemeClr val="dk2"/>
                </a:solidFill>
                <a:latin typeface="Arial"/>
                <a:ea typeface="Arial"/>
                <a:cs typeface="Arial"/>
                <a:sym typeface="Arial"/>
              </a:rPr>
              <a:t>Navidad </a:t>
            </a:r>
            <a:endParaRPr/>
          </a:p>
          <a:p>
            <a:pPr indent="0" lvl="0" marL="0" marR="0" rtl="0" algn="l">
              <a:spcBef>
                <a:spcPts val="0"/>
              </a:spcBef>
              <a:spcAft>
                <a:spcPts val="0"/>
              </a:spcAft>
              <a:buNone/>
            </a:pPr>
            <a:r>
              <a:rPr b="1" lang="es-ES" sz="3600">
                <a:solidFill>
                  <a:schemeClr val="dk2"/>
                </a:solidFill>
                <a:latin typeface="Arial"/>
                <a:ea typeface="Arial"/>
                <a:cs typeface="Arial"/>
                <a:sym typeface="Arial"/>
              </a:rPr>
              <a:t>es Jesús</a:t>
            </a:r>
            <a:endParaRPr b="1" sz="3600" cap="none">
              <a:solidFill>
                <a:schemeClr val="dk2"/>
              </a:solidFill>
              <a:latin typeface="Arial"/>
              <a:ea typeface="Arial"/>
              <a:cs typeface="Arial"/>
              <a:sym typeface="Arial"/>
            </a:endParaRPr>
          </a:p>
        </p:txBody>
      </p:sp>
      <p:graphicFrame>
        <p:nvGraphicFramePr>
          <p:cNvPr id="235" name="Shape 235"/>
          <p:cNvGraphicFramePr/>
          <p:nvPr/>
        </p:nvGraphicFramePr>
        <p:xfrm>
          <a:off x="5620987" y="4592320"/>
          <a:ext cx="3000000" cy="3000000"/>
        </p:xfrm>
        <a:graphic>
          <a:graphicData uri="http://schemas.openxmlformats.org/drawingml/2006/table">
            <a:tbl>
              <a:tblPr bandRow="1" firstRow="1">
                <a:noFill/>
                <a:tableStyleId>{AA373259-BD69-4234-9B7A-A943C77D533F}</a:tableStyleId>
              </a:tblPr>
              <a:tblGrid>
                <a:gridCol w="1268100"/>
                <a:gridCol w="807125"/>
                <a:gridCol w="1066800"/>
              </a:tblGrid>
              <a:tr h="370850">
                <a:tc>
                  <a:txBody>
                    <a:bodyPr>
                      <a:noAutofit/>
                    </a:bodyPr>
                    <a:lstStyle/>
                    <a:p>
                      <a:pPr indent="0" lvl="0" marL="0" marR="0" rtl="0" algn="l">
                        <a:spcBef>
                          <a:spcPts val="0"/>
                        </a:spcBef>
                        <a:spcAft>
                          <a:spcPts val="0"/>
                        </a:spcAft>
                        <a:buNone/>
                      </a:pPr>
                      <a:r>
                        <a:rPr lang="es-ES" sz="1800"/>
                        <a:t>Voluntarios</a:t>
                      </a:r>
                      <a:endParaRPr b="1" sz="1800">
                        <a:solidFill>
                          <a:schemeClr val="lt1"/>
                        </a:solidFill>
                        <a:latin typeface="Arial"/>
                        <a:ea typeface="Arial"/>
                        <a:cs typeface="Arial"/>
                        <a:sym typeface="Arial"/>
                      </a:endParaRPr>
                    </a:p>
                  </a:txBody>
                  <a:tcPr marT="45725" marB="45725" marR="91450" marL="91450">
                    <a:solidFill>
                      <a:srgbClr val="93B3D7"/>
                    </a:solidFill>
                  </a:tcPr>
                </a:tc>
                <a:tc>
                  <a:txBody>
                    <a:bodyPr>
                      <a:noAutofit/>
                    </a:bodyPr>
                    <a:lstStyle/>
                    <a:p>
                      <a:pPr indent="0" lvl="0" marL="0" marR="0" rtl="0" algn="l">
                        <a:spcBef>
                          <a:spcPts val="0"/>
                        </a:spcBef>
                        <a:spcAft>
                          <a:spcPts val="0"/>
                        </a:spcAft>
                        <a:buNone/>
                      </a:pPr>
                      <a:r>
                        <a:rPr lang="es-ES" sz="1800"/>
                        <a:t>Niños</a:t>
                      </a:r>
                      <a:endParaRPr b="1" sz="1800">
                        <a:solidFill>
                          <a:schemeClr val="lt1"/>
                        </a:solidFill>
                        <a:latin typeface="Arial"/>
                        <a:ea typeface="Arial"/>
                        <a:cs typeface="Arial"/>
                        <a:sym typeface="Arial"/>
                      </a:endParaRPr>
                    </a:p>
                  </a:txBody>
                  <a:tcPr marT="45725" marB="45725" marR="91450" marL="91450">
                    <a:solidFill>
                      <a:srgbClr val="93B3D7"/>
                    </a:solidFill>
                  </a:tcPr>
                </a:tc>
                <a:tc>
                  <a:txBody>
                    <a:bodyPr>
                      <a:noAutofit/>
                    </a:bodyPr>
                    <a:lstStyle/>
                    <a:p>
                      <a:pPr indent="0" lvl="0" marL="0" marR="0" rtl="0" algn="l">
                        <a:spcBef>
                          <a:spcPts val="0"/>
                        </a:spcBef>
                        <a:spcAft>
                          <a:spcPts val="0"/>
                        </a:spcAft>
                        <a:buNone/>
                      </a:pPr>
                      <a:r>
                        <a:rPr lang="es-ES" sz="1800"/>
                        <a:t>Ancianos</a:t>
                      </a:r>
                      <a:endParaRPr b="1" sz="1800">
                        <a:solidFill>
                          <a:schemeClr val="lt1"/>
                        </a:solidFill>
                        <a:latin typeface="Arial"/>
                        <a:ea typeface="Arial"/>
                        <a:cs typeface="Arial"/>
                        <a:sym typeface="Arial"/>
                      </a:endParaRPr>
                    </a:p>
                  </a:txBody>
                  <a:tcPr marT="45725" marB="45725" marR="91450" marL="91450">
                    <a:solidFill>
                      <a:srgbClr val="93B3D7"/>
                    </a:solidFill>
                  </a:tcPr>
                </a:tc>
              </a:tr>
              <a:tr h="370850">
                <a:tc>
                  <a:txBody>
                    <a:bodyPr>
                      <a:noAutofit/>
                    </a:bodyPr>
                    <a:lstStyle/>
                    <a:p>
                      <a:pPr indent="0" lvl="0" marL="0" marR="0" rtl="0" algn="r">
                        <a:spcBef>
                          <a:spcPts val="0"/>
                        </a:spcBef>
                        <a:spcAft>
                          <a:spcPts val="0"/>
                        </a:spcAft>
                        <a:buNone/>
                      </a:pPr>
                      <a:r>
                        <a:rPr b="0" lang="es-ES" sz="1800">
                          <a:solidFill>
                            <a:srgbClr val="7F7F7F"/>
                          </a:solidFill>
                        </a:rPr>
                        <a:t>75</a:t>
                      </a:r>
                      <a:endParaRPr b="1" sz="1800">
                        <a:solidFill>
                          <a:srgbClr val="7F7F7F"/>
                        </a:solidFill>
                      </a:endParaRPr>
                    </a:p>
                  </a:txBody>
                  <a:tcPr marT="45725" marB="45725" marR="91450" marL="91450">
                    <a:solidFill>
                      <a:schemeClr val="lt1"/>
                    </a:solidFill>
                  </a:tcPr>
                </a:tc>
                <a:tc>
                  <a:txBody>
                    <a:bodyPr>
                      <a:noAutofit/>
                    </a:bodyPr>
                    <a:lstStyle/>
                    <a:p>
                      <a:pPr indent="0" lvl="0" marL="0" marR="0" rtl="0" algn="l">
                        <a:spcBef>
                          <a:spcPts val="0"/>
                        </a:spcBef>
                        <a:spcAft>
                          <a:spcPts val="0"/>
                        </a:spcAft>
                        <a:buNone/>
                      </a:pPr>
                      <a:r>
                        <a:rPr lang="es-ES" sz="1800">
                          <a:solidFill>
                            <a:srgbClr val="7F7F7F"/>
                          </a:solidFill>
                        </a:rPr>
                        <a:t>2.027</a:t>
                      </a:r>
                      <a:endParaRPr b="1" sz="1800">
                        <a:solidFill>
                          <a:srgbClr val="7F7F7F"/>
                        </a:solidFill>
                      </a:endParaRPr>
                    </a:p>
                  </a:txBody>
                  <a:tcPr marT="45725" marB="45725" marR="91450" marL="91450"/>
                </a:tc>
                <a:tc>
                  <a:txBody>
                    <a:bodyPr>
                      <a:noAutofit/>
                    </a:bodyPr>
                    <a:lstStyle/>
                    <a:p>
                      <a:pPr indent="0" lvl="0" marL="0" marR="0" rtl="0" algn="r">
                        <a:spcBef>
                          <a:spcPts val="0"/>
                        </a:spcBef>
                        <a:spcAft>
                          <a:spcPts val="0"/>
                        </a:spcAft>
                        <a:buNone/>
                      </a:pPr>
                      <a:r>
                        <a:rPr lang="es-ES" sz="1800">
                          <a:solidFill>
                            <a:srgbClr val="7F7F7F"/>
                          </a:solidFill>
                        </a:rPr>
                        <a:t>208</a:t>
                      </a:r>
                      <a:endParaRPr b="1" sz="1800">
                        <a:solidFill>
                          <a:srgbClr val="7F7F7F"/>
                        </a:solidFill>
                      </a:endParaRPr>
                    </a:p>
                  </a:txBody>
                  <a:tcPr marT="45725" marB="45725" marR="91450" marL="91450"/>
                </a:tc>
              </a:tr>
            </a:tbl>
          </a:graphicData>
        </a:graphic>
      </p:graphicFrame>
      <p:sp>
        <p:nvSpPr>
          <p:cNvPr id="236" name="Shape 236"/>
          <p:cNvSpPr/>
          <p:nvPr/>
        </p:nvSpPr>
        <p:spPr>
          <a:xfrm>
            <a:off x="5597857" y="4114800"/>
            <a:ext cx="1295400"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cap="none">
                <a:solidFill>
                  <a:srgbClr val="93B3D7"/>
                </a:solidFill>
                <a:latin typeface="Arial"/>
                <a:ea typeface="Arial"/>
                <a:cs typeface="Arial"/>
                <a:sym typeface="Arial"/>
              </a:rPr>
              <a:t>2.014</a:t>
            </a:r>
            <a:endParaRPr b="1" sz="2800" cap="none">
              <a:solidFill>
                <a:srgbClr val="93B3D7"/>
              </a:solidFill>
              <a:latin typeface="Arial"/>
              <a:ea typeface="Arial"/>
              <a:cs typeface="Arial"/>
              <a:sym typeface="Arial"/>
            </a:endParaRPr>
          </a:p>
        </p:txBody>
      </p:sp>
      <p:graphicFrame>
        <p:nvGraphicFramePr>
          <p:cNvPr id="237" name="Shape 237"/>
          <p:cNvGraphicFramePr/>
          <p:nvPr/>
        </p:nvGraphicFramePr>
        <p:xfrm>
          <a:off x="5585729" y="3125649"/>
          <a:ext cx="3000000" cy="3000000"/>
        </p:xfrm>
        <a:graphic>
          <a:graphicData uri="http://schemas.openxmlformats.org/drawingml/2006/table">
            <a:tbl>
              <a:tblPr bandRow="1" firstRow="1">
                <a:noFill/>
                <a:tableStyleId>{AA373259-BD69-4234-9B7A-A943C77D533F}</a:tableStyleId>
              </a:tblPr>
              <a:tblGrid>
                <a:gridCol w="1272275"/>
                <a:gridCol w="914400"/>
                <a:gridCol w="838200"/>
              </a:tblGrid>
              <a:tr h="370850">
                <a:tc>
                  <a:txBody>
                    <a:bodyPr>
                      <a:noAutofit/>
                    </a:bodyPr>
                    <a:lstStyle/>
                    <a:p>
                      <a:pPr indent="0" lvl="0" marL="0" marR="0" rtl="0" algn="l">
                        <a:spcBef>
                          <a:spcPts val="0"/>
                        </a:spcBef>
                        <a:spcAft>
                          <a:spcPts val="0"/>
                        </a:spcAft>
                        <a:buNone/>
                      </a:pPr>
                      <a:r>
                        <a:rPr lang="es-ES" sz="1800"/>
                        <a:t>Voluntarios</a:t>
                      </a:r>
                      <a:endParaRPr b="1" sz="1800">
                        <a:solidFill>
                          <a:schemeClr val="lt1"/>
                        </a:solidFill>
                        <a:latin typeface="Arial"/>
                        <a:ea typeface="Arial"/>
                        <a:cs typeface="Arial"/>
                        <a:sym typeface="Arial"/>
                      </a:endParaRPr>
                    </a:p>
                  </a:txBody>
                  <a:tcPr marT="45725" marB="45725" marR="91450" marL="91450"/>
                </a:tc>
                <a:tc>
                  <a:txBody>
                    <a:bodyPr>
                      <a:noAutofit/>
                    </a:bodyPr>
                    <a:lstStyle/>
                    <a:p>
                      <a:pPr indent="0" lvl="0" marL="0" marR="0" rtl="0" algn="l">
                        <a:spcBef>
                          <a:spcPts val="0"/>
                        </a:spcBef>
                        <a:spcAft>
                          <a:spcPts val="0"/>
                        </a:spcAft>
                        <a:buNone/>
                      </a:pPr>
                      <a:r>
                        <a:rPr lang="es-ES" sz="1800"/>
                        <a:t>Niños</a:t>
                      </a:r>
                      <a:endParaRPr b="1" sz="1800">
                        <a:solidFill>
                          <a:schemeClr val="lt1"/>
                        </a:solidFill>
                        <a:latin typeface="Arial"/>
                        <a:ea typeface="Arial"/>
                        <a:cs typeface="Arial"/>
                        <a:sym typeface="Arial"/>
                      </a:endParaRPr>
                    </a:p>
                  </a:txBody>
                  <a:tcPr marT="45725" marB="45725" marR="91450" marL="91450"/>
                </a:tc>
                <a:tc>
                  <a:txBody>
                    <a:bodyPr>
                      <a:noAutofit/>
                    </a:bodyPr>
                    <a:lstStyle/>
                    <a:p>
                      <a:pPr indent="0" lvl="0" marL="0" marR="0" rtl="0" algn="l">
                        <a:spcBef>
                          <a:spcPts val="0"/>
                        </a:spcBef>
                        <a:spcAft>
                          <a:spcPts val="0"/>
                        </a:spcAft>
                        <a:buNone/>
                      </a:pPr>
                      <a:r>
                        <a:rPr lang="es-ES" sz="1800"/>
                        <a:t>Visitas</a:t>
                      </a:r>
                      <a:endParaRPr b="1" sz="1800">
                        <a:solidFill>
                          <a:schemeClr val="lt1"/>
                        </a:solidFill>
                        <a:latin typeface="Arial"/>
                        <a:ea typeface="Arial"/>
                        <a:cs typeface="Arial"/>
                        <a:sym typeface="Arial"/>
                      </a:endParaRPr>
                    </a:p>
                  </a:txBody>
                  <a:tcPr marT="45725" marB="45725" marR="91450" marL="91450"/>
                </a:tc>
              </a:tr>
              <a:tr h="370850">
                <a:tc>
                  <a:txBody>
                    <a:bodyPr>
                      <a:noAutofit/>
                    </a:bodyPr>
                    <a:lstStyle/>
                    <a:p>
                      <a:pPr indent="0" lvl="0" marL="0" marR="0" rtl="0" algn="r">
                        <a:spcBef>
                          <a:spcPts val="0"/>
                        </a:spcBef>
                        <a:spcAft>
                          <a:spcPts val="0"/>
                        </a:spcAft>
                        <a:buNone/>
                      </a:pPr>
                      <a:r>
                        <a:rPr b="1" lang="es-ES" sz="1800">
                          <a:solidFill>
                            <a:schemeClr val="dk1"/>
                          </a:solidFill>
                        </a:rPr>
                        <a:t>60</a:t>
                      </a:r>
                      <a:endParaRPr b="1" sz="1800">
                        <a:solidFill>
                          <a:schemeClr val="dk1"/>
                        </a:solidFill>
                      </a:endParaRPr>
                    </a:p>
                  </a:txBody>
                  <a:tcPr marT="45725" marB="45725" marR="91450" marL="91450"/>
                </a:tc>
                <a:tc>
                  <a:txBody>
                    <a:bodyPr>
                      <a:noAutofit/>
                    </a:bodyPr>
                    <a:lstStyle/>
                    <a:p>
                      <a:pPr indent="0" lvl="0" marL="0" marR="0" rtl="0" algn="r">
                        <a:spcBef>
                          <a:spcPts val="0"/>
                        </a:spcBef>
                        <a:spcAft>
                          <a:spcPts val="0"/>
                        </a:spcAft>
                        <a:buNone/>
                      </a:pPr>
                      <a:r>
                        <a:rPr b="1" lang="es-ES" sz="1800">
                          <a:solidFill>
                            <a:schemeClr val="dk1"/>
                          </a:solidFill>
                          <a:latin typeface="Calibri"/>
                          <a:ea typeface="Calibri"/>
                          <a:cs typeface="Calibri"/>
                          <a:sym typeface="Calibri"/>
                        </a:rPr>
                        <a:t>1.500</a:t>
                      </a:r>
                      <a:endParaRPr b="1" sz="1800">
                        <a:solidFill>
                          <a:schemeClr val="dk1"/>
                        </a:solidFill>
                        <a:latin typeface="Calibri"/>
                        <a:ea typeface="Calibri"/>
                        <a:cs typeface="Calibri"/>
                        <a:sym typeface="Calibri"/>
                      </a:endParaRPr>
                    </a:p>
                  </a:txBody>
                  <a:tcPr marT="45725" marB="45725" marR="91450" marL="91450"/>
                </a:tc>
                <a:tc>
                  <a:txBody>
                    <a:bodyPr>
                      <a:noAutofit/>
                    </a:bodyPr>
                    <a:lstStyle/>
                    <a:p>
                      <a:pPr indent="0" lvl="0" marL="0" marR="0" rtl="0" algn="r">
                        <a:spcBef>
                          <a:spcPts val="0"/>
                        </a:spcBef>
                        <a:spcAft>
                          <a:spcPts val="0"/>
                        </a:spcAft>
                        <a:buNone/>
                      </a:pPr>
                      <a:r>
                        <a:rPr b="1" lang="es-ES" sz="1800"/>
                        <a:t>8</a:t>
                      </a:r>
                      <a:endParaRPr b="1" sz="1800"/>
                    </a:p>
                  </a:txBody>
                  <a:tcPr marT="45725" marB="45725" marR="91450" marL="91450"/>
                </a:tc>
              </a:tr>
            </a:tbl>
          </a:graphicData>
        </a:graphic>
      </p:graphicFrame>
      <p:sp>
        <p:nvSpPr>
          <p:cNvPr id="238" name="Shape 238"/>
          <p:cNvSpPr/>
          <p:nvPr/>
        </p:nvSpPr>
        <p:spPr>
          <a:xfrm>
            <a:off x="5562600" y="2648129"/>
            <a:ext cx="1295400"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2800" cap="none">
                <a:solidFill>
                  <a:srgbClr val="538CD5"/>
                </a:solidFill>
                <a:latin typeface="Arial"/>
                <a:ea typeface="Arial"/>
                <a:cs typeface="Arial"/>
                <a:sym typeface="Arial"/>
              </a:rPr>
              <a:t>2.015</a:t>
            </a:r>
            <a:endParaRPr b="1" sz="2800" cap="none">
              <a:solidFill>
                <a:srgbClr val="538CD5"/>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